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69" r:id="rId6"/>
    <p:sldId id="257" r:id="rId7"/>
    <p:sldId id="301" r:id="rId8"/>
    <p:sldId id="304" r:id="rId9"/>
    <p:sldId id="303" r:id="rId10"/>
    <p:sldId id="305" r:id="rId11"/>
    <p:sldId id="306" r:id="rId12"/>
    <p:sldId id="307" r:id="rId13"/>
    <p:sldId id="308" r:id="rId14"/>
    <p:sldId id="312" r:id="rId15"/>
    <p:sldId id="309" r:id="rId16"/>
    <p:sldId id="310" r:id="rId17"/>
    <p:sldId id="278" r:id="rId18"/>
  </p:sldIdLst>
  <p:sldSz cx="9144000" cy="5143500"/>
  <p:notesSz cx="6858000" cy="9144000"/>
  <p:embeddedFontLst>
    <p:embeddedFont>
      <p:font typeface="Share Tech" panose="00000500000000000000"/>
      <p:regular r:id="rId22"/>
    </p:embeddedFont>
    <p:embeddedFont>
      <p:font typeface="Maven Pro"/>
      <p:regular r:id="rId23"/>
    </p:embeddedFont>
    <p:embeddedFont>
      <p:font typeface="Fira Sans Condensed Medium" panose="020B0503050000020004"/>
      <p:regular r:id="rId24"/>
    </p:embeddedFont>
    <p:embeddedFont>
      <p:font typeface="Advent Pro SemiBold" panose="02000506040000020004"/>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0" name="Shape 430"/>
        <p:cNvGrpSpPr/>
        <p:nvPr/>
      </p:nvGrpSpPr>
      <p:grpSpPr>
        <a:xfrm>
          <a:off x="0" y="0"/>
          <a:ext cx="0" cy="0"/>
          <a:chOff x="0" y="0"/>
          <a:chExt cx="0" cy="0"/>
        </a:xfrm>
      </p:grpSpPr>
      <p:sp>
        <p:nvSpPr>
          <p:cNvPr id="431" name="Google Shape;431;g6c52a2e8d8_0_1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6c60e245bf_1_318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6c60e245bf_1_318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6c60e245bf_1_318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6c60e245bf_1_318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6c60e245bf_1_318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7" name="Shape 1357"/>
        <p:cNvGrpSpPr/>
        <p:nvPr/>
      </p:nvGrpSpPr>
      <p:grpSpPr>
        <a:xfrm>
          <a:off x="0" y="0"/>
          <a:ext cx="0" cy="0"/>
          <a:chOff x="0" y="0"/>
          <a:chExt cx="0" cy="0"/>
        </a:xfrm>
      </p:grpSpPr>
      <p:sp>
        <p:nvSpPr>
          <p:cNvPr id="1358" name="Google Shape;1358;g6c52a2e8d8_0_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6c52a2e8d8_0_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7" name="Shape 467"/>
        <p:cNvGrpSpPr/>
        <p:nvPr/>
      </p:nvGrpSpPr>
      <p:grpSpPr>
        <a:xfrm>
          <a:off x="0" y="0"/>
          <a:ext cx="0" cy="0"/>
          <a:chOff x="0" y="0"/>
          <a:chExt cx="0" cy="0"/>
        </a:xfrm>
      </p:grpSpPr>
      <p:sp>
        <p:nvSpPr>
          <p:cNvPr id="468" name="Google Shape;468;g6c4305b01e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0" name="Shape 1080"/>
        <p:cNvGrpSpPr/>
        <p:nvPr/>
      </p:nvGrpSpPr>
      <p:grpSpPr>
        <a:xfrm>
          <a:off x="0" y="0"/>
          <a:ext cx="0" cy="0"/>
          <a:chOff x="0" y="0"/>
          <a:chExt cx="0" cy="0"/>
        </a:xfrm>
      </p:grpSpPr>
      <p:sp>
        <p:nvSpPr>
          <p:cNvPr id="1081" name="Google Shape;1081;g6c4305b01e_0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6c60e245bf_1_318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6c60e245bf_1_318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6c60e245bf_1_318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6c60e245bf_1_318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6c60e245bf_1_318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6c60e245bf_1_318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77" name="Google Shape;177;p11"/>
          <p:cNvSpPr txBox="1"/>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7" name="Google Shape;18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9" name="Google Shape;19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4" name="Google Shape;20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9" name="Google Shape;20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217" name="Shape 217"/>
        <p:cNvGrpSpPr/>
        <p:nvPr/>
      </p:nvGrpSpPr>
      <p:grpSpPr>
        <a:xfrm>
          <a:off x="0" y="0"/>
          <a:ext cx="0" cy="0"/>
          <a:chOff x="0" y="0"/>
          <a:chExt cx="0" cy="0"/>
        </a:xfrm>
      </p:grpSpPr>
      <p:sp>
        <p:nvSpPr>
          <p:cNvPr id="218" name="Google Shape;218;p12"/>
          <p:cNvSpPr txBox="1"/>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256" name="Shape 256"/>
        <p:cNvGrpSpPr/>
        <p:nvPr/>
      </p:nvGrpSpPr>
      <p:grpSpPr>
        <a:xfrm>
          <a:off x="0" y="0"/>
          <a:ext cx="0" cy="0"/>
          <a:chOff x="0" y="0"/>
          <a:chExt cx="0" cy="0"/>
        </a:xfrm>
      </p:grpSpPr>
      <p:sp>
        <p:nvSpPr>
          <p:cNvPr id="257" name="Google Shape;257;p13"/>
          <p:cNvSpPr txBox="1"/>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13"/>
          <p:cNvSpPr txBox="1"/>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panose="02000506040000020004"/>
              <a:buNone/>
              <a:defRPr sz="20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2pPr>
            <a:lvl3pPr lvl="2"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3pPr>
            <a:lvl4pPr lvl="3"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4pPr>
            <a:lvl5pPr lvl="4"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5pPr>
            <a:lvl6pPr lvl="5"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6pPr>
            <a:lvl7pPr lvl="6"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7pPr>
            <a:lvl8pPr lvl="7"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8pPr>
            <a:lvl9pPr lvl="8"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9pPr>
          </a:lstStyle>
          <a:p/>
        </p:txBody>
      </p:sp>
      <p:sp>
        <p:nvSpPr>
          <p:cNvPr id="269" name="Google Shape;269;p13"/>
          <p:cNvSpPr txBox="1"/>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panose="02000506040000020004"/>
              <a:buNone/>
              <a:defRPr sz="20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2pPr>
            <a:lvl3pPr lvl="2"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3pPr>
            <a:lvl4pPr lvl="3"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4pPr>
            <a:lvl5pPr lvl="4"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5pPr>
            <a:lvl6pPr lvl="5"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6pPr>
            <a:lvl7pPr lvl="6"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7pPr>
            <a:lvl8pPr lvl="7"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8pPr>
            <a:lvl9pPr lvl="8"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9pPr>
          </a:lstStyle>
          <a:p/>
        </p:txBody>
      </p:sp>
      <p:sp>
        <p:nvSpPr>
          <p:cNvPr id="272" name="Google Shape;272;p13"/>
          <p:cNvSpPr txBox="1"/>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panose="02000506040000020004"/>
              <a:buNone/>
              <a:defRPr sz="20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2pPr>
            <a:lvl3pPr lvl="2"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3pPr>
            <a:lvl4pPr lvl="3"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4pPr>
            <a:lvl5pPr lvl="4"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5pPr>
            <a:lvl6pPr lvl="5"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6pPr>
            <a:lvl7pPr lvl="6"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7pPr>
            <a:lvl8pPr lvl="7"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8pPr>
            <a:lvl9pPr lvl="8"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9pPr>
          </a:lstStyle>
          <a:p/>
        </p:txBody>
      </p:sp>
      <p:sp>
        <p:nvSpPr>
          <p:cNvPr id="276" name="Google Shape;276;p13"/>
          <p:cNvSpPr txBox="1"/>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panose="02000506040000020004"/>
              <a:buNone/>
              <a:defRPr sz="20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2pPr>
            <a:lvl3pPr lvl="2"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3pPr>
            <a:lvl4pPr lvl="3"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4pPr>
            <a:lvl5pPr lvl="4"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5pPr>
            <a:lvl6pPr lvl="5"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6pPr>
            <a:lvl7pPr lvl="6"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7pPr>
            <a:lvl8pPr lvl="7"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8pPr>
            <a:lvl9pPr lvl="8"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panose="020B0503050000020004"/>
              <a:buNone/>
              <a:defRPr sz="24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280" name="Google Shape;280;p14"/>
          <p:cNvSpPr txBox="1"/>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panose="020B0503050000020004"/>
              <a:buNone/>
              <a:defRPr sz="24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282" name="Google Shape;282;p14"/>
          <p:cNvSpPr txBox="1"/>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14"/>
          <p:cNvSpPr txBox="1"/>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1" name="Google Shape;301;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15"/>
          <p:cNvSpPr txBox="1"/>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20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04" name="Google Shape;304;p15"/>
          <p:cNvSpPr txBox="1"/>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20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06" name="Google Shape;306;p15"/>
          <p:cNvSpPr txBox="1"/>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20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08" name="Google Shape;308;p15"/>
          <p:cNvSpPr txBox="1"/>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16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12" name="Google Shape;312;p16"/>
          <p:cNvSpPr txBox="1"/>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16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14" name="Google Shape;314;p16"/>
          <p:cNvSpPr txBox="1"/>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16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16" name="Google Shape;316;p16"/>
          <p:cNvSpPr txBox="1"/>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16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19" name="Google Shape;319;p16"/>
          <p:cNvSpPr txBox="1"/>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16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21" name="Google Shape;321;p16"/>
          <p:cNvSpPr txBox="1"/>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16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23" name="Google Shape;323;p16"/>
          <p:cNvSpPr txBox="1"/>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2000">
                <a:solidFill>
                  <a:schemeClr val="lt1"/>
                </a:solidFill>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35" name="Google Shape;335;p17"/>
          <p:cNvSpPr txBox="1"/>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2000">
                <a:solidFill>
                  <a:schemeClr val="lt1"/>
                </a:solidFill>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37" name="Google Shape;337;p17"/>
          <p:cNvSpPr txBox="1"/>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2000">
                <a:solidFill>
                  <a:schemeClr val="lt1"/>
                </a:solidFill>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39" name="Google Shape;339;p17"/>
          <p:cNvSpPr txBox="1"/>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2000">
                <a:solidFill>
                  <a:schemeClr val="lt1"/>
                </a:solidFill>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41" name="Google Shape;341;p17"/>
          <p:cNvSpPr txBox="1"/>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18"/>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375" name="Google Shape;375;p19"/>
          <p:cNvSpPr txBox="1"/>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GB" sz="1000">
                <a:solidFill>
                  <a:schemeClr val="lt1"/>
                </a:solidFill>
                <a:latin typeface="Maven Pro"/>
                <a:ea typeface="Maven Pro"/>
                <a:cs typeface="Maven Pro"/>
                <a:sym typeface="Maven Pro"/>
              </a:rPr>
              <a:t>CREDITS: This presentation template was created by </a:t>
            </a:r>
            <a:r>
              <a:rPr lang="en-GB" sz="1000">
                <a:solidFill>
                  <a:schemeClr val="accent1"/>
                </a:solidFill>
                <a:uFill>
                  <a:noFill/>
                </a:uFill>
                <a:latin typeface="Maven Pro"/>
                <a:ea typeface="Maven Pro"/>
                <a:cs typeface="Maven Pro"/>
                <a:sym typeface="Maven Pro"/>
                <a:hlinkClick r:id="rId2"/>
              </a:rPr>
              <a:t>Slidesgo</a:t>
            </a:r>
            <a:r>
              <a:rPr lang="en-GB" sz="1000">
                <a:solidFill>
                  <a:schemeClr val="lt1"/>
                </a:solidFill>
                <a:latin typeface="Maven Pro"/>
                <a:ea typeface="Maven Pro"/>
                <a:cs typeface="Maven Pro"/>
                <a:sym typeface="Maven Pro"/>
              </a:rPr>
              <a:t>, including icons by </a:t>
            </a:r>
            <a:r>
              <a:rPr lang="en-GB" sz="1000">
                <a:solidFill>
                  <a:schemeClr val="accent2"/>
                </a:solidFill>
                <a:uFill>
                  <a:noFill/>
                </a:uFill>
                <a:latin typeface="Maven Pro"/>
                <a:ea typeface="Maven Pro"/>
                <a:cs typeface="Maven Pro"/>
                <a:sym typeface="Maven Pro"/>
                <a:hlinkClick r:id="rId3"/>
              </a:rPr>
              <a:t>Flaticon</a:t>
            </a:r>
            <a:r>
              <a:rPr lang="en-GB" sz="1000">
                <a:solidFill>
                  <a:schemeClr val="lt1"/>
                </a:solidFill>
                <a:latin typeface="Maven Pro"/>
                <a:ea typeface="Maven Pro"/>
                <a:cs typeface="Maven Pro"/>
                <a:sym typeface="Maven Pro"/>
              </a:rPr>
              <a:t>, and infographics &amp; images by </a:t>
            </a:r>
            <a:r>
              <a:rPr lang="en-GB" sz="1000">
                <a:solidFill>
                  <a:schemeClr val="accent3"/>
                </a:solidFill>
                <a:uFill>
                  <a:noFill/>
                </a:uFill>
                <a:latin typeface="Maven Pro"/>
                <a:ea typeface="Maven Pro"/>
                <a:cs typeface="Maven Pro"/>
                <a:sym typeface="Maven Pro"/>
                <a:hlinkClick r:id="rId4"/>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409" name="Shape 409"/>
        <p:cNvGrpSpPr/>
        <p:nvPr/>
      </p:nvGrpSpPr>
      <p:grpSpPr>
        <a:xfrm>
          <a:off x="0" y="0"/>
          <a:ext cx="0" cy="0"/>
          <a:chOff x="0" y="0"/>
          <a:chExt cx="0" cy="0"/>
        </a:xfrm>
      </p:grpSpPr>
      <p:sp>
        <p:nvSpPr>
          <p:cNvPr id="410" name="Google Shape;410;p20"/>
          <p:cNvSpPr txBox="1"/>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 name="Google Shape;56;p3"/>
          <p:cNvSpPr txBox="1"/>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425" name="Shape 4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59" name="Shape 59"/>
        <p:cNvGrpSpPr/>
        <p:nvPr/>
      </p:nvGrpSpPr>
      <p:grpSpPr>
        <a:xfrm>
          <a:off x="0" y="0"/>
          <a:ext cx="0" cy="0"/>
          <a:chOff x="0" y="0"/>
          <a:chExt cx="0" cy="0"/>
        </a:xfrm>
      </p:grpSpPr>
      <p:sp>
        <p:nvSpPr>
          <p:cNvPr id="60" name="Google Shape;60;p4"/>
          <p:cNvSpPr txBox="1"/>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panose="020B0503050000020004"/>
              <a:buNone/>
              <a:defRPr sz="2400">
                <a:solidFill>
                  <a:schemeClr val="lt1"/>
                </a:solidFill>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80" name="Google Shape;80;p5"/>
          <p:cNvSpPr txBox="1"/>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panose="020B0503050000020004"/>
              <a:buNone/>
              <a:defRPr sz="2400">
                <a:solidFill>
                  <a:schemeClr val="lt1"/>
                </a:solidFill>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82" name="Google Shape;82;p5"/>
          <p:cNvSpPr txBox="1"/>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5" name="Google Shape;115;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panose="00000500000000000000"/>
              <a:buNone/>
              <a:defRPr sz="2800">
                <a:solidFill>
                  <a:schemeClr val="lt1"/>
                </a:solidFill>
                <a:latin typeface="Share Tech" panose="00000500000000000000"/>
                <a:ea typeface="Share Tech" panose="00000500000000000000"/>
                <a:cs typeface="Share Tech" panose="00000500000000000000"/>
                <a:sym typeface="Share Tech" panose="00000500000000000000"/>
              </a:defRPr>
            </a:lvl1pPr>
            <a:lvl2pPr lvl="1">
              <a:spcBef>
                <a:spcPts val="0"/>
              </a:spcBef>
              <a:spcAft>
                <a:spcPts val="0"/>
              </a:spcAft>
              <a:buClr>
                <a:schemeClr val="lt1"/>
              </a:buClr>
              <a:buSzPts val="2800"/>
              <a:buFont typeface="Share Tech" panose="00000500000000000000"/>
              <a:buNone/>
              <a:defRPr sz="2800">
                <a:solidFill>
                  <a:schemeClr val="lt1"/>
                </a:solidFill>
                <a:latin typeface="Share Tech" panose="00000500000000000000"/>
                <a:ea typeface="Share Tech" panose="00000500000000000000"/>
                <a:cs typeface="Share Tech" panose="00000500000000000000"/>
                <a:sym typeface="Share Tech" panose="00000500000000000000"/>
              </a:defRPr>
            </a:lvl2pPr>
            <a:lvl3pPr lvl="2">
              <a:spcBef>
                <a:spcPts val="0"/>
              </a:spcBef>
              <a:spcAft>
                <a:spcPts val="0"/>
              </a:spcAft>
              <a:buClr>
                <a:schemeClr val="lt1"/>
              </a:buClr>
              <a:buSzPts val="2800"/>
              <a:buFont typeface="Share Tech" panose="00000500000000000000"/>
              <a:buNone/>
              <a:defRPr sz="2800">
                <a:solidFill>
                  <a:schemeClr val="lt1"/>
                </a:solidFill>
                <a:latin typeface="Share Tech" panose="00000500000000000000"/>
                <a:ea typeface="Share Tech" panose="00000500000000000000"/>
                <a:cs typeface="Share Tech" panose="00000500000000000000"/>
                <a:sym typeface="Share Tech" panose="00000500000000000000"/>
              </a:defRPr>
            </a:lvl3pPr>
            <a:lvl4pPr lvl="3">
              <a:spcBef>
                <a:spcPts val="0"/>
              </a:spcBef>
              <a:spcAft>
                <a:spcPts val="0"/>
              </a:spcAft>
              <a:buClr>
                <a:schemeClr val="lt1"/>
              </a:buClr>
              <a:buSzPts val="2800"/>
              <a:buFont typeface="Share Tech" panose="00000500000000000000"/>
              <a:buNone/>
              <a:defRPr sz="2800">
                <a:solidFill>
                  <a:schemeClr val="lt1"/>
                </a:solidFill>
                <a:latin typeface="Share Tech" panose="00000500000000000000"/>
                <a:ea typeface="Share Tech" panose="00000500000000000000"/>
                <a:cs typeface="Share Tech" panose="00000500000000000000"/>
                <a:sym typeface="Share Tech" panose="00000500000000000000"/>
              </a:defRPr>
            </a:lvl4pPr>
            <a:lvl5pPr lvl="4">
              <a:spcBef>
                <a:spcPts val="0"/>
              </a:spcBef>
              <a:spcAft>
                <a:spcPts val="0"/>
              </a:spcAft>
              <a:buClr>
                <a:schemeClr val="lt1"/>
              </a:buClr>
              <a:buSzPts val="2800"/>
              <a:buFont typeface="Share Tech" panose="00000500000000000000"/>
              <a:buNone/>
              <a:defRPr sz="2800">
                <a:solidFill>
                  <a:schemeClr val="lt1"/>
                </a:solidFill>
                <a:latin typeface="Share Tech" panose="00000500000000000000"/>
                <a:ea typeface="Share Tech" panose="00000500000000000000"/>
                <a:cs typeface="Share Tech" panose="00000500000000000000"/>
                <a:sym typeface="Share Tech" panose="00000500000000000000"/>
              </a:defRPr>
            </a:lvl5pPr>
            <a:lvl6pPr lvl="5">
              <a:spcBef>
                <a:spcPts val="0"/>
              </a:spcBef>
              <a:spcAft>
                <a:spcPts val="0"/>
              </a:spcAft>
              <a:buClr>
                <a:schemeClr val="lt1"/>
              </a:buClr>
              <a:buSzPts val="2800"/>
              <a:buFont typeface="Share Tech" panose="00000500000000000000"/>
              <a:buNone/>
              <a:defRPr sz="2800">
                <a:solidFill>
                  <a:schemeClr val="lt1"/>
                </a:solidFill>
                <a:latin typeface="Share Tech" panose="00000500000000000000"/>
                <a:ea typeface="Share Tech" panose="00000500000000000000"/>
                <a:cs typeface="Share Tech" panose="00000500000000000000"/>
                <a:sym typeface="Share Tech" panose="00000500000000000000"/>
              </a:defRPr>
            </a:lvl6pPr>
            <a:lvl7pPr lvl="6">
              <a:spcBef>
                <a:spcPts val="0"/>
              </a:spcBef>
              <a:spcAft>
                <a:spcPts val="0"/>
              </a:spcAft>
              <a:buClr>
                <a:schemeClr val="lt1"/>
              </a:buClr>
              <a:buSzPts val="2800"/>
              <a:buFont typeface="Share Tech" panose="00000500000000000000"/>
              <a:buNone/>
              <a:defRPr sz="2800">
                <a:solidFill>
                  <a:schemeClr val="lt1"/>
                </a:solidFill>
                <a:latin typeface="Share Tech" panose="00000500000000000000"/>
                <a:ea typeface="Share Tech" panose="00000500000000000000"/>
                <a:cs typeface="Share Tech" panose="00000500000000000000"/>
                <a:sym typeface="Share Tech" panose="00000500000000000000"/>
              </a:defRPr>
            </a:lvl7pPr>
            <a:lvl8pPr lvl="7">
              <a:spcBef>
                <a:spcPts val="0"/>
              </a:spcBef>
              <a:spcAft>
                <a:spcPts val="0"/>
              </a:spcAft>
              <a:buClr>
                <a:schemeClr val="lt1"/>
              </a:buClr>
              <a:buSzPts val="2800"/>
              <a:buFont typeface="Share Tech" panose="00000500000000000000"/>
              <a:buNone/>
              <a:defRPr sz="2800">
                <a:solidFill>
                  <a:schemeClr val="lt1"/>
                </a:solidFill>
                <a:latin typeface="Share Tech" panose="00000500000000000000"/>
                <a:ea typeface="Share Tech" panose="00000500000000000000"/>
                <a:cs typeface="Share Tech" panose="00000500000000000000"/>
                <a:sym typeface="Share Tech" panose="00000500000000000000"/>
              </a:defRPr>
            </a:lvl8pPr>
            <a:lvl9pPr lvl="8">
              <a:spcBef>
                <a:spcPts val="0"/>
              </a:spcBef>
              <a:spcAft>
                <a:spcPts val="0"/>
              </a:spcAft>
              <a:buClr>
                <a:schemeClr val="lt1"/>
              </a:buClr>
              <a:buSzPts val="2800"/>
              <a:buFont typeface="Share Tech" panose="00000500000000000000"/>
              <a:buNone/>
              <a:defRPr sz="2800">
                <a:solidFill>
                  <a:schemeClr val="lt1"/>
                </a:solidFill>
                <a:latin typeface="Share Tech" panose="00000500000000000000"/>
                <a:ea typeface="Share Tech" panose="00000500000000000000"/>
                <a:cs typeface="Share Tech" panose="00000500000000000000"/>
                <a:sym typeface="Share Tech" panose="00000500000000000000"/>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1" Type="http://schemas.openxmlformats.org/officeDocument/2006/relationships/notesSlide" Target="../notesSlides/notesSlide11.xml"/><Relationship Id="rId10" Type="http://schemas.openxmlformats.org/officeDocument/2006/relationships/slideLayout" Target="../slideLayouts/slideLayout19.xml"/><Relationship Id="rId1" Type="http://schemas.openxmlformats.org/officeDocument/2006/relationships/image" Target="../media/image30.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9.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9.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9.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9.xml"/><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9.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1" Type="http://schemas.openxmlformats.org/officeDocument/2006/relationships/notesSlide" Target="../notesSlides/notesSlide9.xml"/><Relationship Id="rId10" Type="http://schemas.openxmlformats.org/officeDocument/2006/relationships/slideLayout" Target="../slideLayouts/slideLayout19.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33" name="Shape 433"/>
        <p:cNvGrpSpPr/>
        <p:nvPr/>
      </p:nvGrpSpPr>
      <p:grpSpPr>
        <a:xfrm>
          <a:off x="0" y="0"/>
          <a:ext cx="0" cy="0"/>
          <a:chOff x="0" y="0"/>
          <a:chExt cx="0" cy="0"/>
        </a:xfrm>
      </p:grpSpPr>
      <p:sp>
        <p:nvSpPr>
          <p:cNvPr id="434" name="Google Shape;434;p25"/>
          <p:cNvSpPr txBox="1"/>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GB"/>
          </a:p>
          <a:p>
            <a:pPr marL="0" lvl="0" indent="0" algn="ctr" rtl="0">
              <a:spcBef>
                <a:spcPts val="0"/>
              </a:spcBef>
              <a:spcAft>
                <a:spcPts val="0"/>
              </a:spcAft>
              <a:buNone/>
            </a:pPr>
            <a:r>
              <a:rPr lang="en-US" altLang="en-GB"/>
              <a:t>Cheng Zhao</a:t>
            </a:r>
            <a:endParaRPr lang="en-US" altLang="en-GB"/>
          </a:p>
        </p:txBody>
      </p:sp>
      <p:sp>
        <p:nvSpPr>
          <p:cNvPr id="435" name="Google Shape;435;p25"/>
          <p:cNvSpPr txBox="1"/>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800"/>
              <a:t>Surface Defect Detection of Heat Sink</a:t>
            </a:r>
            <a:r>
              <a:rPr lang="en-US" altLang="en-GB" sz="2800"/>
              <a:t>s</a:t>
            </a:r>
            <a:br>
              <a:rPr lang="en-US" altLang="en-GB" sz="2800"/>
            </a:br>
            <a:r>
              <a:rPr lang="en-US" altLang="en-GB" sz="2800"/>
              <a:t>with</a:t>
            </a:r>
            <a:br>
              <a:rPr lang="en-US" altLang="en-GB" sz="2800"/>
            </a:br>
            <a:r>
              <a:rPr lang="en-US" altLang="en-GB" sz="2800"/>
              <a:t>Image Segmentation</a:t>
            </a:r>
            <a:endParaRPr lang="en-US" altLang="en-GB" sz="280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sp>
        <p:nvSpPr>
          <p:cNvPr id="465" name="Google Shape;465;p26"/>
          <p:cNvSpPr txBox="1"/>
          <p:nvPr>
            <p:ph type="body" idx="1"/>
          </p:nvPr>
        </p:nvSpPr>
        <p:spPr>
          <a:xfrm>
            <a:off x="597535" y="1063625"/>
            <a:ext cx="7863840" cy="3787140"/>
          </a:xfrm>
          <a:prstGeom prst="rect">
            <a:avLst/>
          </a:prstGeom>
        </p:spPr>
        <p:txBody>
          <a:bodyPr spcFirstLastPara="1" wrap="square" lIns="91425" tIns="91425" rIns="91425" bIns="91425" anchor="t" anchorCtr="0">
            <a:noAutofit/>
          </a:bodyPr>
          <a:lstStyle/>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Segmentation Models library allows for implementation of other architectures as the backbone for U-net (the encoding portion). The package produces the decoding portion for you.</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sz="1200"/>
              <a:t>Transfer learning using pre-trained weights from imagenet.</a:t>
            </a: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sym typeface="+mn-ea"/>
              </a:rPr>
              <a:t>Had to use batch size of 16 due to memory limitations and trained for 40 epochs.</a:t>
            </a:r>
            <a:endParaRPr lang="en-US">
              <a:sym typeface="+mn-ea"/>
            </a:endParaRPr>
          </a:p>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a:sym typeface="+mn-ea"/>
            </a:endParaRPr>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sym typeface="+mn-ea"/>
              </a:rPr>
              <a:t>Validation set evaluation comparison between three models.</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sz="1200"/>
          </a:p>
        </p:txBody>
      </p:sp>
      <p:sp>
        <p:nvSpPr>
          <p:cNvPr id="466" name="Google Shape;466;p26"/>
          <p:cNvSpPr txBox="1"/>
          <p:nvPr>
            <p:ph type="ctrTitle"/>
          </p:nvPr>
        </p:nvSpPr>
        <p:spPr>
          <a:xfrm>
            <a:off x="619125" y="411480"/>
            <a:ext cx="4987290" cy="5778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Resnet50 and Vgg16 Backbone</a:t>
            </a:r>
            <a:endParaRPr lang="en-US" altLang="en-GB"/>
          </a:p>
        </p:txBody>
      </p:sp>
      <p:pic>
        <p:nvPicPr>
          <p:cNvPr id="121" name="Picture 120"/>
          <p:cNvPicPr>
            <a:picLocks noChangeAspect="1"/>
          </p:cNvPicPr>
          <p:nvPr/>
        </p:nvPicPr>
        <p:blipFill>
          <a:blip r:embed="rId1"/>
          <a:stretch>
            <a:fillRect/>
          </a:stretch>
        </p:blipFill>
        <p:spPr>
          <a:xfrm>
            <a:off x="619442" y="3022282"/>
            <a:ext cx="2111622" cy="1828800"/>
          </a:xfrm>
          <a:prstGeom prst="rect">
            <a:avLst/>
          </a:prstGeom>
          <a:noFill/>
          <a:ln w="9525">
            <a:noFill/>
          </a:ln>
        </p:spPr>
      </p:pic>
      <p:pic>
        <p:nvPicPr>
          <p:cNvPr id="122" name="Picture 121"/>
          <p:cNvPicPr>
            <a:picLocks noChangeAspect="1"/>
          </p:cNvPicPr>
          <p:nvPr/>
        </p:nvPicPr>
        <p:blipFill>
          <a:blip r:embed="rId2"/>
          <a:stretch>
            <a:fillRect/>
          </a:stretch>
        </p:blipFill>
        <p:spPr>
          <a:xfrm>
            <a:off x="3484809" y="3022282"/>
            <a:ext cx="2111375" cy="1828800"/>
          </a:xfrm>
          <a:prstGeom prst="rect">
            <a:avLst/>
          </a:prstGeom>
          <a:noFill/>
          <a:ln w="9525">
            <a:noFill/>
          </a:ln>
        </p:spPr>
      </p:pic>
      <p:pic>
        <p:nvPicPr>
          <p:cNvPr id="123" name="Picture 122"/>
          <p:cNvPicPr>
            <a:picLocks noChangeAspect="1"/>
          </p:cNvPicPr>
          <p:nvPr/>
        </p:nvPicPr>
        <p:blipFill>
          <a:blip r:embed="rId3"/>
          <a:stretch>
            <a:fillRect/>
          </a:stretch>
        </p:blipFill>
        <p:spPr>
          <a:xfrm>
            <a:off x="6349929" y="3022282"/>
            <a:ext cx="2111375" cy="1828800"/>
          </a:xfrm>
          <a:prstGeom prst="rect">
            <a:avLst/>
          </a:prstGeom>
          <a:noFill/>
          <a:ln w="9525">
            <a:noFill/>
          </a:ln>
        </p:spPr>
      </p:pic>
      <p:pic>
        <p:nvPicPr>
          <p:cNvPr id="1" name="Picture 0"/>
          <p:cNvPicPr>
            <a:picLocks noChangeAspect="1"/>
          </p:cNvPicPr>
          <p:nvPr/>
        </p:nvPicPr>
        <p:blipFill>
          <a:blip r:embed="rId4"/>
          <a:stretch>
            <a:fillRect/>
          </a:stretch>
        </p:blipFill>
        <p:spPr>
          <a:xfrm>
            <a:off x="303530" y="2701925"/>
            <a:ext cx="2743200" cy="257060"/>
          </a:xfrm>
          <a:prstGeom prst="rect">
            <a:avLst/>
          </a:prstGeom>
        </p:spPr>
      </p:pic>
      <p:grpSp>
        <p:nvGrpSpPr>
          <p:cNvPr id="4" name="Group 3"/>
          <p:cNvGrpSpPr>
            <a:grpSpLocks noChangeAspect="1"/>
          </p:cNvGrpSpPr>
          <p:nvPr/>
        </p:nvGrpSpPr>
        <p:grpSpPr>
          <a:xfrm>
            <a:off x="3169285" y="2694940"/>
            <a:ext cx="2743200" cy="264051"/>
            <a:chOff x="2960" y="3719"/>
            <a:chExt cx="11220" cy="1080"/>
          </a:xfrm>
        </p:grpSpPr>
        <p:pic>
          <p:nvPicPr>
            <p:cNvPr id="2" name="Picture 1"/>
            <p:cNvPicPr>
              <a:picLocks noChangeAspect="1"/>
            </p:cNvPicPr>
            <p:nvPr/>
          </p:nvPicPr>
          <p:blipFill>
            <a:blip r:embed="rId5"/>
            <a:srcRect b="76132"/>
            <a:stretch>
              <a:fillRect/>
            </a:stretch>
          </p:blipFill>
          <p:spPr>
            <a:xfrm>
              <a:off x="2960" y="3719"/>
              <a:ext cx="11220" cy="580"/>
            </a:xfrm>
            <a:prstGeom prst="rect">
              <a:avLst/>
            </a:prstGeom>
          </p:spPr>
        </p:pic>
        <p:pic>
          <p:nvPicPr>
            <p:cNvPr id="3" name="Picture 2"/>
            <p:cNvPicPr>
              <a:picLocks noChangeAspect="1"/>
            </p:cNvPicPr>
            <p:nvPr/>
          </p:nvPicPr>
          <p:blipFill>
            <a:blip r:embed="rId5"/>
            <a:srcRect t="79424"/>
            <a:stretch>
              <a:fillRect/>
            </a:stretch>
          </p:blipFill>
          <p:spPr>
            <a:xfrm>
              <a:off x="2960" y="4299"/>
              <a:ext cx="11220" cy="500"/>
            </a:xfrm>
            <a:prstGeom prst="rect">
              <a:avLst/>
            </a:prstGeom>
          </p:spPr>
        </p:pic>
      </p:grpSp>
      <p:grpSp>
        <p:nvGrpSpPr>
          <p:cNvPr id="7" name="Group 6"/>
          <p:cNvGrpSpPr>
            <a:grpSpLocks noChangeAspect="1"/>
          </p:cNvGrpSpPr>
          <p:nvPr/>
        </p:nvGrpSpPr>
        <p:grpSpPr>
          <a:xfrm>
            <a:off x="6035040" y="2689860"/>
            <a:ext cx="2743200" cy="268763"/>
            <a:chOff x="1770" y="2842"/>
            <a:chExt cx="10860" cy="1064"/>
          </a:xfrm>
        </p:grpSpPr>
        <p:pic>
          <p:nvPicPr>
            <p:cNvPr id="5" name="Picture 4"/>
            <p:cNvPicPr>
              <a:picLocks noChangeAspect="1"/>
            </p:cNvPicPr>
            <p:nvPr/>
          </p:nvPicPr>
          <p:blipFill>
            <a:blip r:embed="rId6"/>
            <a:srcRect b="75983"/>
            <a:stretch>
              <a:fillRect/>
            </a:stretch>
          </p:blipFill>
          <p:spPr>
            <a:xfrm>
              <a:off x="1770" y="2842"/>
              <a:ext cx="10860" cy="580"/>
            </a:xfrm>
            <a:prstGeom prst="rect">
              <a:avLst/>
            </a:prstGeom>
          </p:spPr>
        </p:pic>
        <p:pic>
          <p:nvPicPr>
            <p:cNvPr id="6" name="Picture 5"/>
            <p:cNvPicPr>
              <a:picLocks noChangeAspect="1"/>
            </p:cNvPicPr>
            <p:nvPr/>
          </p:nvPicPr>
          <p:blipFill>
            <a:blip r:embed="rId6"/>
            <a:srcRect t="79917"/>
            <a:stretch>
              <a:fillRect/>
            </a:stretch>
          </p:blipFill>
          <p:spPr>
            <a:xfrm>
              <a:off x="1770" y="3422"/>
              <a:ext cx="10860" cy="485"/>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grpSp>
        <p:nvGrpSpPr>
          <p:cNvPr id="9" name="Group 8"/>
          <p:cNvGrpSpPr/>
          <p:nvPr/>
        </p:nvGrpSpPr>
        <p:grpSpPr>
          <a:xfrm>
            <a:off x="3912235" y="1442085"/>
            <a:ext cx="3521710" cy="3566160"/>
            <a:chOff x="8463" y="587"/>
            <a:chExt cx="5546" cy="5616"/>
          </a:xfrm>
        </p:grpSpPr>
        <p:pic>
          <p:nvPicPr>
            <p:cNvPr id="124" name="Picture 123"/>
            <p:cNvPicPr>
              <a:picLocks noChangeAspect="1"/>
            </p:cNvPicPr>
            <p:nvPr/>
          </p:nvPicPr>
          <p:blipFill>
            <a:blip r:embed="rId1"/>
            <a:stretch>
              <a:fillRect/>
            </a:stretch>
          </p:blipFill>
          <p:spPr>
            <a:xfrm>
              <a:off x="8463" y="587"/>
              <a:ext cx="5546" cy="1872"/>
            </a:xfrm>
            <a:prstGeom prst="rect">
              <a:avLst/>
            </a:prstGeom>
            <a:noFill/>
            <a:ln w="9525">
              <a:noFill/>
            </a:ln>
          </p:spPr>
        </p:pic>
        <p:pic>
          <p:nvPicPr>
            <p:cNvPr id="125" name="Picture 124"/>
            <p:cNvPicPr>
              <a:picLocks noChangeAspect="1"/>
            </p:cNvPicPr>
            <p:nvPr/>
          </p:nvPicPr>
          <p:blipFill>
            <a:blip r:embed="rId2"/>
            <a:stretch>
              <a:fillRect/>
            </a:stretch>
          </p:blipFill>
          <p:spPr>
            <a:xfrm>
              <a:off x="8463" y="2459"/>
              <a:ext cx="5546" cy="1872"/>
            </a:xfrm>
            <a:prstGeom prst="rect">
              <a:avLst/>
            </a:prstGeom>
            <a:noFill/>
            <a:ln w="9525">
              <a:noFill/>
            </a:ln>
          </p:spPr>
        </p:pic>
        <p:pic>
          <p:nvPicPr>
            <p:cNvPr id="126" name="Picture 125"/>
            <p:cNvPicPr>
              <a:picLocks noChangeAspect="1"/>
            </p:cNvPicPr>
            <p:nvPr/>
          </p:nvPicPr>
          <p:blipFill>
            <a:blip r:embed="rId3"/>
            <a:stretch>
              <a:fillRect/>
            </a:stretch>
          </p:blipFill>
          <p:spPr>
            <a:xfrm>
              <a:off x="8463" y="4331"/>
              <a:ext cx="5546" cy="1872"/>
            </a:xfrm>
            <a:prstGeom prst="rect">
              <a:avLst/>
            </a:prstGeom>
            <a:noFill/>
            <a:ln w="9525">
              <a:noFill/>
            </a:ln>
          </p:spPr>
        </p:pic>
      </p:grpSp>
      <p:grpSp>
        <p:nvGrpSpPr>
          <p:cNvPr id="11" name="Group 10"/>
          <p:cNvGrpSpPr/>
          <p:nvPr/>
        </p:nvGrpSpPr>
        <p:grpSpPr>
          <a:xfrm>
            <a:off x="2656205" y="1442085"/>
            <a:ext cx="3522345" cy="3566160"/>
            <a:chOff x="6523" y="1761"/>
            <a:chExt cx="5547" cy="5616"/>
          </a:xfrm>
        </p:grpSpPr>
        <p:pic>
          <p:nvPicPr>
            <p:cNvPr id="127" name="Picture 126"/>
            <p:cNvPicPr>
              <a:picLocks noChangeAspect="1"/>
            </p:cNvPicPr>
            <p:nvPr/>
          </p:nvPicPr>
          <p:blipFill>
            <a:blip r:embed="rId4"/>
            <a:stretch>
              <a:fillRect/>
            </a:stretch>
          </p:blipFill>
          <p:spPr>
            <a:xfrm>
              <a:off x="6524" y="1761"/>
              <a:ext cx="5546" cy="1872"/>
            </a:xfrm>
            <a:prstGeom prst="rect">
              <a:avLst/>
            </a:prstGeom>
            <a:noFill/>
            <a:ln w="9525">
              <a:noFill/>
            </a:ln>
          </p:spPr>
        </p:pic>
        <p:pic>
          <p:nvPicPr>
            <p:cNvPr id="128" name="Picture 127"/>
            <p:cNvPicPr>
              <a:picLocks noChangeAspect="1"/>
            </p:cNvPicPr>
            <p:nvPr/>
          </p:nvPicPr>
          <p:blipFill>
            <a:blip r:embed="rId5"/>
            <a:stretch>
              <a:fillRect/>
            </a:stretch>
          </p:blipFill>
          <p:spPr>
            <a:xfrm>
              <a:off x="6523" y="3633"/>
              <a:ext cx="5546" cy="1872"/>
            </a:xfrm>
            <a:prstGeom prst="rect">
              <a:avLst/>
            </a:prstGeom>
            <a:noFill/>
            <a:ln w="9525">
              <a:noFill/>
            </a:ln>
          </p:spPr>
        </p:pic>
        <p:pic>
          <p:nvPicPr>
            <p:cNvPr id="129" name="Picture 128"/>
            <p:cNvPicPr>
              <a:picLocks noChangeAspect="1"/>
            </p:cNvPicPr>
            <p:nvPr/>
          </p:nvPicPr>
          <p:blipFill>
            <a:blip r:embed="rId6"/>
            <a:stretch>
              <a:fillRect/>
            </a:stretch>
          </p:blipFill>
          <p:spPr>
            <a:xfrm>
              <a:off x="6523" y="5505"/>
              <a:ext cx="5546" cy="1872"/>
            </a:xfrm>
            <a:prstGeom prst="rect">
              <a:avLst/>
            </a:prstGeom>
            <a:noFill/>
            <a:ln w="9525">
              <a:noFill/>
            </a:ln>
          </p:spPr>
        </p:pic>
      </p:grpSp>
      <p:sp>
        <p:nvSpPr>
          <p:cNvPr id="466" name="Google Shape;466;p26"/>
          <p:cNvSpPr txBox="1"/>
          <p:nvPr>
            <p:ph type="ctrTitle"/>
          </p:nvPr>
        </p:nvSpPr>
        <p:spPr>
          <a:xfrm>
            <a:off x="619125" y="411480"/>
            <a:ext cx="5731510" cy="5778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Resnet50 and Vgg16 Backbone Cont.</a:t>
            </a:r>
            <a:endParaRPr lang="en-US" altLang="en-GB"/>
          </a:p>
        </p:txBody>
      </p:sp>
      <p:grpSp>
        <p:nvGrpSpPr>
          <p:cNvPr id="10" name="Group 9"/>
          <p:cNvGrpSpPr/>
          <p:nvPr/>
        </p:nvGrpSpPr>
        <p:grpSpPr>
          <a:xfrm>
            <a:off x="1405255" y="1442085"/>
            <a:ext cx="3522345" cy="3566160"/>
            <a:chOff x="2103" y="2021"/>
            <a:chExt cx="5547" cy="5616"/>
          </a:xfrm>
        </p:grpSpPr>
        <p:pic>
          <p:nvPicPr>
            <p:cNvPr id="108" name="Picture 107"/>
            <p:cNvPicPr>
              <a:picLocks noChangeAspect="1"/>
            </p:cNvPicPr>
            <p:nvPr/>
          </p:nvPicPr>
          <p:blipFill>
            <a:blip r:embed="rId7"/>
            <a:stretch>
              <a:fillRect/>
            </a:stretch>
          </p:blipFill>
          <p:spPr>
            <a:xfrm>
              <a:off x="2104" y="2021"/>
              <a:ext cx="5546" cy="1872"/>
            </a:xfrm>
            <a:prstGeom prst="rect">
              <a:avLst/>
            </a:prstGeom>
            <a:noFill/>
            <a:ln w="9525">
              <a:noFill/>
            </a:ln>
          </p:spPr>
        </p:pic>
        <p:pic>
          <p:nvPicPr>
            <p:cNvPr id="109" name="Picture 108"/>
            <p:cNvPicPr>
              <a:picLocks noChangeAspect="1"/>
            </p:cNvPicPr>
            <p:nvPr/>
          </p:nvPicPr>
          <p:blipFill>
            <a:blip r:embed="rId8"/>
            <a:stretch>
              <a:fillRect/>
            </a:stretch>
          </p:blipFill>
          <p:spPr>
            <a:xfrm>
              <a:off x="2103" y="3893"/>
              <a:ext cx="5546" cy="1872"/>
            </a:xfrm>
            <a:prstGeom prst="rect">
              <a:avLst/>
            </a:prstGeom>
            <a:noFill/>
            <a:ln w="9525">
              <a:noFill/>
            </a:ln>
          </p:spPr>
        </p:pic>
        <p:pic>
          <p:nvPicPr>
            <p:cNvPr id="111" name="Picture 110"/>
            <p:cNvPicPr>
              <a:picLocks noChangeAspect="1"/>
            </p:cNvPicPr>
            <p:nvPr/>
          </p:nvPicPr>
          <p:blipFill>
            <a:blip r:embed="rId9"/>
            <a:stretch>
              <a:fillRect/>
            </a:stretch>
          </p:blipFill>
          <p:spPr>
            <a:xfrm>
              <a:off x="2103" y="5765"/>
              <a:ext cx="5546" cy="1872"/>
            </a:xfrm>
            <a:prstGeom prst="rect">
              <a:avLst/>
            </a:prstGeom>
            <a:noFill/>
            <a:ln w="9525">
              <a:noFill/>
            </a:ln>
          </p:spPr>
        </p:pic>
      </p:grpSp>
      <p:sp>
        <p:nvSpPr>
          <p:cNvPr id="12" name="Google Shape;465;p26"/>
          <p:cNvSpPr txBox="1"/>
          <p:nvPr>
            <p:ph type="body" idx="1"/>
          </p:nvPr>
        </p:nvSpPr>
        <p:spPr>
          <a:xfrm>
            <a:off x="3836670" y="1058545"/>
            <a:ext cx="1162685" cy="378460"/>
          </a:xfrm>
          <a:prstGeom prst="rect">
            <a:avLst/>
          </a:prstGeom>
        </p:spPr>
        <p:txBody>
          <a:bodyPr spcFirstLastPara="1" wrap="square" lIns="91425" tIns="91425" rIns="91425" bIns="91425" anchor="t" anchorCtr="0">
            <a:noAutofit/>
          </a:bodyPr>
          <a:p>
            <a:pPr marL="0" lvl="0" indent="0" algn="ctr" rtl="0" eaLnBrk="1" fontAlgn="t" latinLnBrk="0" hangingPunct="1">
              <a:lnSpc>
                <a:spcPct val="100000"/>
              </a:lnSpc>
              <a:spcBef>
                <a:spcPts val="400"/>
              </a:spcBef>
              <a:spcAft>
                <a:spcPts val="400"/>
              </a:spcAft>
              <a:buFont typeface="Wingdings" panose="05000000000000000000" charset="0"/>
              <a:buNone/>
            </a:pPr>
            <a:r>
              <a:rPr lang="en-US" sz="1200"/>
              <a:t>U-net</a:t>
            </a:r>
            <a:endParaRPr lang="en-US" sz="1200"/>
          </a:p>
        </p:txBody>
      </p:sp>
      <p:sp>
        <p:nvSpPr>
          <p:cNvPr id="13" name="Google Shape;465;p26"/>
          <p:cNvSpPr txBox="1"/>
          <p:nvPr/>
        </p:nvSpPr>
        <p:spPr>
          <a:xfrm>
            <a:off x="5054600" y="1058545"/>
            <a:ext cx="1162685" cy="3784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lvl="0" indent="0" algn="ctr" rtl="0" eaLnBrk="1" fontAlgn="t" latinLnBrk="0" hangingPunct="1">
              <a:lnSpc>
                <a:spcPct val="100000"/>
              </a:lnSpc>
              <a:spcBef>
                <a:spcPts val="400"/>
              </a:spcBef>
              <a:spcAft>
                <a:spcPts val="400"/>
              </a:spcAft>
              <a:buFont typeface="Wingdings" panose="05000000000000000000" charset="0"/>
              <a:buNone/>
            </a:pPr>
            <a:r>
              <a:rPr lang="en-US" sz="1200"/>
              <a:t>Resnet50</a:t>
            </a:r>
            <a:endParaRPr lang="en-US" sz="1200"/>
          </a:p>
        </p:txBody>
      </p:sp>
      <p:sp>
        <p:nvSpPr>
          <p:cNvPr id="14" name="Google Shape;465;p26"/>
          <p:cNvSpPr txBox="1"/>
          <p:nvPr/>
        </p:nvSpPr>
        <p:spPr>
          <a:xfrm>
            <a:off x="6272530" y="1057910"/>
            <a:ext cx="1162685" cy="3784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lvl="0" indent="0" algn="ctr" rtl="0" eaLnBrk="1" fontAlgn="t" latinLnBrk="0" hangingPunct="1">
              <a:lnSpc>
                <a:spcPct val="100000"/>
              </a:lnSpc>
              <a:spcBef>
                <a:spcPts val="400"/>
              </a:spcBef>
              <a:spcAft>
                <a:spcPts val="400"/>
              </a:spcAft>
              <a:buFont typeface="Wingdings" panose="05000000000000000000" charset="0"/>
              <a:buNone/>
            </a:pPr>
            <a:r>
              <a:rPr lang="en-US" sz="1200"/>
              <a:t>Vgg16</a:t>
            </a:r>
            <a:endParaRPr lang="en-US"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pic>
        <p:nvPicPr>
          <p:cNvPr id="134" name="Picture 133"/>
          <p:cNvPicPr>
            <a:picLocks noChangeAspect="1"/>
          </p:cNvPicPr>
          <p:nvPr/>
        </p:nvPicPr>
        <p:blipFill>
          <a:blip r:embed="rId1"/>
          <a:stretch>
            <a:fillRect/>
          </a:stretch>
        </p:blipFill>
        <p:spPr>
          <a:xfrm>
            <a:off x="721677" y="1554797"/>
            <a:ext cx="3695338" cy="3200400"/>
          </a:xfrm>
          <a:prstGeom prst="rect">
            <a:avLst/>
          </a:prstGeom>
          <a:noFill/>
          <a:ln w="9525">
            <a:noFill/>
          </a:ln>
        </p:spPr>
      </p:pic>
      <p:sp>
        <p:nvSpPr>
          <p:cNvPr id="465" name="Google Shape;465;p26"/>
          <p:cNvSpPr txBox="1"/>
          <p:nvPr>
            <p:ph type="body" idx="1"/>
          </p:nvPr>
        </p:nvSpPr>
        <p:spPr>
          <a:xfrm>
            <a:off x="597535" y="1063625"/>
            <a:ext cx="3943350" cy="3787140"/>
          </a:xfrm>
          <a:prstGeom prst="rect">
            <a:avLst/>
          </a:prstGeom>
        </p:spPr>
        <p:txBody>
          <a:bodyPr spcFirstLastPara="1" wrap="square" lIns="91425" tIns="91425" rIns="91425" bIns="91425" anchor="t" anchorCtr="0">
            <a:noAutofit/>
          </a:bodyPr>
          <a:lstStyle/>
          <a:p>
            <a:pPr marL="0" lvl="0" indent="0" algn="ctr" rtl="0" eaLnBrk="1" fontAlgn="auto" latinLnBrk="0" hangingPunct="1">
              <a:lnSpc>
                <a:spcPct val="100000"/>
              </a:lnSpc>
              <a:spcBef>
                <a:spcPts val="400"/>
              </a:spcBef>
              <a:spcAft>
                <a:spcPts val="400"/>
              </a:spcAft>
              <a:buFont typeface="Wingdings" panose="05000000000000000000" charset="0"/>
              <a:buNone/>
            </a:pPr>
            <a:r>
              <a:rPr lang="en-US" sz="1200"/>
              <a:t>Test Set Confusion Matrix</a:t>
            </a:r>
            <a:endParaRPr lang="en-US" sz="1200"/>
          </a:p>
        </p:txBody>
      </p:sp>
      <p:sp>
        <p:nvSpPr>
          <p:cNvPr id="466" name="Google Shape;466;p26"/>
          <p:cNvSpPr txBox="1"/>
          <p:nvPr>
            <p:ph type="ctrTitle"/>
          </p:nvPr>
        </p:nvSpPr>
        <p:spPr>
          <a:xfrm>
            <a:off x="619125" y="411480"/>
            <a:ext cx="5318125" cy="5778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Test Set with Resnet50 Backbone</a:t>
            </a:r>
            <a:endParaRPr lang="en-US" altLang="en-GB"/>
          </a:p>
        </p:txBody>
      </p:sp>
      <p:sp>
        <p:nvSpPr>
          <p:cNvPr id="3" name="Google Shape;465;p26"/>
          <p:cNvSpPr txBox="1"/>
          <p:nvPr/>
        </p:nvSpPr>
        <p:spPr>
          <a:xfrm>
            <a:off x="4540885" y="1063625"/>
            <a:ext cx="3943350" cy="37871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lvl="0" indent="0" algn="ctr" rtl="0" eaLnBrk="1" fontAlgn="auto" latinLnBrk="0" hangingPunct="1">
              <a:lnSpc>
                <a:spcPct val="100000"/>
              </a:lnSpc>
              <a:spcBef>
                <a:spcPts val="400"/>
              </a:spcBef>
              <a:spcAft>
                <a:spcPts val="400"/>
              </a:spcAft>
              <a:buFont typeface="Wingdings" panose="05000000000000000000" charset="0"/>
              <a:buNone/>
            </a:pPr>
            <a:r>
              <a:rPr lang="en-US" sz="1200"/>
              <a:t>Examples</a:t>
            </a:r>
            <a:endParaRPr lang="en-US" sz="1200"/>
          </a:p>
        </p:txBody>
      </p:sp>
      <p:pic>
        <p:nvPicPr>
          <p:cNvPr id="135" name="Picture 134"/>
          <p:cNvPicPr>
            <a:picLocks noChangeAspect="1"/>
          </p:cNvPicPr>
          <p:nvPr/>
        </p:nvPicPr>
        <p:blipFill>
          <a:blip r:embed="rId2"/>
          <a:stretch>
            <a:fillRect/>
          </a:stretch>
        </p:blipFill>
        <p:spPr>
          <a:xfrm>
            <a:off x="4751387" y="1371283"/>
            <a:ext cx="3521802" cy="1188720"/>
          </a:xfrm>
          <a:prstGeom prst="rect">
            <a:avLst/>
          </a:prstGeom>
          <a:noFill/>
          <a:ln w="9525">
            <a:noFill/>
          </a:ln>
        </p:spPr>
      </p:pic>
      <p:pic>
        <p:nvPicPr>
          <p:cNvPr id="136" name="Picture 135"/>
          <p:cNvPicPr>
            <a:picLocks noChangeAspect="1"/>
          </p:cNvPicPr>
          <p:nvPr/>
        </p:nvPicPr>
        <p:blipFill>
          <a:blip r:embed="rId3"/>
          <a:stretch>
            <a:fillRect/>
          </a:stretch>
        </p:blipFill>
        <p:spPr>
          <a:xfrm>
            <a:off x="4751387" y="2560003"/>
            <a:ext cx="3521802" cy="1188720"/>
          </a:xfrm>
          <a:prstGeom prst="rect">
            <a:avLst/>
          </a:prstGeom>
          <a:noFill/>
          <a:ln w="9525">
            <a:noFill/>
          </a:ln>
        </p:spPr>
      </p:pic>
      <p:pic>
        <p:nvPicPr>
          <p:cNvPr id="137" name="Picture 136"/>
          <p:cNvPicPr>
            <a:picLocks noChangeAspect="1"/>
          </p:cNvPicPr>
          <p:nvPr/>
        </p:nvPicPr>
        <p:blipFill>
          <a:blip r:embed="rId4"/>
          <a:stretch>
            <a:fillRect/>
          </a:stretch>
        </p:blipFill>
        <p:spPr>
          <a:xfrm>
            <a:off x="4751387" y="3748723"/>
            <a:ext cx="3521802" cy="118872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pic>
        <p:nvPicPr>
          <p:cNvPr id="133" name="Picture 132"/>
          <p:cNvPicPr>
            <a:picLocks noChangeAspect="1"/>
          </p:cNvPicPr>
          <p:nvPr/>
        </p:nvPicPr>
        <p:blipFill>
          <a:blip r:embed="rId1"/>
          <a:stretch>
            <a:fillRect/>
          </a:stretch>
        </p:blipFill>
        <p:spPr>
          <a:xfrm>
            <a:off x="5179695" y="3851910"/>
            <a:ext cx="3394802" cy="1188720"/>
          </a:xfrm>
          <a:prstGeom prst="rect">
            <a:avLst/>
          </a:prstGeom>
          <a:noFill/>
          <a:ln w="9525">
            <a:noFill/>
          </a:ln>
        </p:spPr>
      </p:pic>
      <p:sp>
        <p:nvSpPr>
          <p:cNvPr id="465" name="Google Shape;465;p26"/>
          <p:cNvSpPr txBox="1"/>
          <p:nvPr>
            <p:ph type="body" idx="1"/>
          </p:nvPr>
        </p:nvSpPr>
        <p:spPr>
          <a:xfrm>
            <a:off x="597535" y="1063625"/>
            <a:ext cx="3943350" cy="3787140"/>
          </a:xfrm>
          <a:prstGeom prst="rect">
            <a:avLst/>
          </a:prstGeom>
        </p:spPr>
        <p:txBody>
          <a:bodyPr spcFirstLastPara="1" wrap="square" lIns="91425" tIns="91425" rIns="91425" bIns="91425" anchor="t" anchorCtr="0">
            <a:noAutofit/>
          </a:bodyPr>
          <a:lstStyle/>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After doing image segmentation, can use results to screen defective parts if there are established criteria.</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Focusing on stains, change predicted masks to greyscale with only stains and background pixels. </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Use OpenCV to locate contours (stains) and calculate areas as well as minimum enclosing circles and their locations.</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Can be used to filter out faulty parts in manufacturing process.</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Can be used to monitor process quality and incorporate statistical process control.</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Can be used to conduct failure analysis and pinpoint processes contributing to failure rate.</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sz="1200"/>
          </a:p>
        </p:txBody>
      </p:sp>
      <p:sp>
        <p:nvSpPr>
          <p:cNvPr id="466" name="Google Shape;466;p26"/>
          <p:cNvSpPr txBox="1"/>
          <p:nvPr>
            <p:ph type="ctrTitle"/>
          </p:nvPr>
        </p:nvSpPr>
        <p:spPr>
          <a:xfrm>
            <a:off x="619125" y="411480"/>
            <a:ext cx="5596890" cy="5778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Post-Segmentation Image Analysis</a:t>
            </a:r>
            <a:endParaRPr lang="en-US" altLang="en-GB"/>
          </a:p>
        </p:txBody>
      </p:sp>
      <p:pic>
        <p:nvPicPr>
          <p:cNvPr id="1" name="Picture 0"/>
          <p:cNvPicPr>
            <a:picLocks noChangeAspect="1"/>
          </p:cNvPicPr>
          <p:nvPr/>
        </p:nvPicPr>
        <p:blipFill>
          <a:blip r:embed="rId2"/>
          <a:stretch>
            <a:fillRect/>
          </a:stretch>
        </p:blipFill>
        <p:spPr>
          <a:xfrm>
            <a:off x="5017135" y="894080"/>
            <a:ext cx="3719195" cy="1832610"/>
          </a:xfrm>
          <a:prstGeom prst="rect">
            <a:avLst/>
          </a:prstGeom>
        </p:spPr>
      </p:pic>
      <p:sp>
        <p:nvSpPr>
          <p:cNvPr id="3" name="Rounded Rectangle 2"/>
          <p:cNvSpPr/>
          <p:nvPr/>
        </p:nvSpPr>
        <p:spPr>
          <a:xfrm>
            <a:off x="4996180" y="1293495"/>
            <a:ext cx="3752850" cy="28575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32" name="Picture 131"/>
          <p:cNvPicPr>
            <a:picLocks noChangeAspect="1"/>
          </p:cNvPicPr>
          <p:nvPr/>
        </p:nvPicPr>
        <p:blipFill>
          <a:blip r:embed="rId3"/>
          <a:stretch>
            <a:fillRect/>
          </a:stretch>
        </p:blipFill>
        <p:spPr>
          <a:xfrm>
            <a:off x="5179695" y="2764790"/>
            <a:ext cx="3394802" cy="118872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sp>
        <p:nvSpPr>
          <p:cNvPr id="465" name="Google Shape;465;p26"/>
          <p:cNvSpPr txBox="1"/>
          <p:nvPr>
            <p:ph type="body" idx="1"/>
          </p:nvPr>
        </p:nvSpPr>
        <p:spPr>
          <a:xfrm>
            <a:off x="597375" y="1063525"/>
            <a:ext cx="7866900" cy="3786900"/>
          </a:xfrm>
          <a:prstGeom prst="rect">
            <a:avLst/>
          </a:prstGeom>
        </p:spPr>
        <p:txBody>
          <a:bodyPr spcFirstLastPara="1" wrap="square" lIns="91425" tIns="91425" rIns="91425" bIns="91425" anchor="t" anchorCtr="0">
            <a:noAutofit/>
          </a:bodyPr>
          <a:lstStyle/>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sz="1200"/>
              <a:t>Can perhaps incorporate some data augmentation such as image rotation, flipping, etc., to increase dataset size.</a:t>
            </a: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sz="1200"/>
              <a:t>Correct mislabeled cases or have better defined criteria for determining if defect is present and which type.</a:t>
            </a: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sz="1200"/>
              <a:t>Can try other achitectures and see if performance improves. Can also train for longer.</a:t>
            </a: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sz="1200"/>
              <a:t>For scratches, can implement rotated bounding rectangle and determine the length of the longer side as an estimate for the length of the scratch. This can be useful if there is specification regarding the maximum scratch length.</a:t>
            </a: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sz="1200"/>
              <a:t>If it can be known which pictures come from any given part, then can study the location and size of defects to see if there is pattern. For instance maybe top right corner of part is always scratched, and maybe this can be traced back to an issue with the equipment.</a:t>
            </a:r>
            <a:endParaRPr lang="en-US" sz="1200"/>
          </a:p>
        </p:txBody>
      </p:sp>
      <p:sp>
        <p:nvSpPr>
          <p:cNvPr id="466" name="Google Shape;466;p26"/>
          <p:cNvSpPr txBox="1"/>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Future Work</a:t>
            </a:r>
            <a:endParaRPr lang="en-US" alt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360" name="Shape 1360"/>
        <p:cNvGrpSpPr/>
        <p:nvPr/>
      </p:nvGrpSpPr>
      <p:grpSpPr>
        <a:xfrm>
          <a:off x="0" y="0"/>
          <a:ext cx="0" cy="0"/>
          <a:chOff x="0" y="0"/>
          <a:chExt cx="0" cy="0"/>
        </a:xfrm>
      </p:grpSpPr>
      <p:sp>
        <p:nvSpPr>
          <p:cNvPr id="1361" name="Google Shape;1361;p47"/>
          <p:cNvSpPr txBox="1"/>
          <p:nvPr>
            <p:ph type="title"/>
          </p:nvPr>
        </p:nvSpPr>
        <p:spPr>
          <a:xfrm>
            <a:off x="2471150" y="1830075"/>
            <a:ext cx="3823200" cy="112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THANKS</a:t>
            </a:r>
            <a:endParaRPr lang="en-GB"/>
          </a:p>
        </p:txBody>
      </p:sp>
      <p:sp>
        <p:nvSpPr>
          <p:cNvPr id="1362" name="Google Shape;1362;p47"/>
          <p:cNvSpPr txBox="1"/>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p>
          <a:p>
            <a:pPr marL="0" lvl="0" indent="0" algn="ctr" rtl="0">
              <a:spcBef>
                <a:spcPts val="0"/>
              </a:spcBef>
              <a:spcAft>
                <a:spcPts val="0"/>
              </a:spcAft>
              <a:buNone/>
            </a:pPr>
            <a:endParaRPr lang="en-GB"/>
          </a:p>
        </p:txBody>
      </p:sp>
      <p:sp>
        <p:nvSpPr>
          <p:cNvPr id="1363" name="Google Shape;1363;p47"/>
          <p:cNvSpPr txBox="1"/>
          <p:nvPr/>
        </p:nvSpPr>
        <p:spPr>
          <a:xfrm>
            <a:off x="3213811" y="4333329"/>
            <a:ext cx="2337900" cy="303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000">
                <a:solidFill>
                  <a:schemeClr val="lt1"/>
                </a:solidFill>
                <a:latin typeface="Maven Pro"/>
                <a:ea typeface="Maven Pro"/>
                <a:cs typeface="Maven Pro"/>
                <a:sym typeface="Maven Pro"/>
              </a:rPr>
              <a:t>Please keep this slide for attribution</a:t>
            </a:r>
            <a:endParaRPr sz="1000">
              <a:solidFill>
                <a:schemeClr val="lt1"/>
              </a:solidFill>
              <a:latin typeface="Maven Pro"/>
              <a:ea typeface="Maven Pro"/>
              <a:cs typeface="Maven Pro"/>
              <a:sym typeface="Maven Pro"/>
            </a:endParaRPr>
          </a:p>
        </p:txBody>
      </p:sp>
      <p:sp>
        <p:nvSpPr>
          <p:cNvPr id="1364" name="Google Shape;1364;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65" name="Google Shape;1365;p47"/>
          <p:cNvGrpSpPr/>
          <p:nvPr/>
        </p:nvGrpSpPr>
        <p:grpSpPr>
          <a:xfrm>
            <a:off x="7981434" y="-1177061"/>
            <a:ext cx="203789" cy="1274754"/>
            <a:chOff x="2877432" y="975334"/>
            <a:chExt cx="188886" cy="1181531"/>
          </a:xfrm>
        </p:grpSpPr>
        <p:sp>
          <p:nvSpPr>
            <p:cNvPr id="1366" name="Google Shape;1366;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69" name="Google Shape;1369;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70" name="Shape 470"/>
        <p:cNvGrpSpPr/>
        <p:nvPr/>
      </p:nvGrpSpPr>
      <p:grpSpPr>
        <a:xfrm>
          <a:off x="0" y="0"/>
          <a:ext cx="0" cy="0"/>
          <a:chOff x="0" y="0"/>
          <a:chExt cx="0" cy="0"/>
        </a:xfrm>
      </p:grpSpPr>
      <p:sp>
        <p:nvSpPr>
          <p:cNvPr id="472" name="Google Shape;472;p27"/>
          <p:cNvSpPr txBox="1"/>
          <p:nvPr>
            <p:ph type="subTitle" idx="1"/>
          </p:nvPr>
        </p:nvSpPr>
        <p:spPr>
          <a:xfrm>
            <a:off x="6486593" y="3436610"/>
            <a:ext cx="2286000" cy="5724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rgbClr val="FFFFFF"/>
              </a:buClr>
              <a:buFont typeface="Wingdings" panose="05000000000000000000" charset="0"/>
              <a:buChar char="v"/>
            </a:pPr>
            <a:r>
              <a:rPr lang="en-US" altLang="en-GB" sz="1200"/>
              <a:t>Reduction in human labor.</a:t>
            </a:r>
            <a:endParaRPr lang="en-US" altLang="en-GB" sz="1200"/>
          </a:p>
          <a:p>
            <a:pPr marL="171450" lvl="0" indent="-171450" algn="l" rtl="0">
              <a:spcBef>
                <a:spcPts val="0"/>
              </a:spcBef>
              <a:spcAft>
                <a:spcPts val="0"/>
              </a:spcAft>
              <a:buClr>
                <a:srgbClr val="FFFFFF"/>
              </a:buClr>
              <a:buFont typeface="Wingdings" panose="05000000000000000000" charset="0"/>
              <a:buChar char="v"/>
            </a:pPr>
            <a:r>
              <a:rPr lang="en-US" altLang="en-GB" sz="1200"/>
              <a:t>Increased efficiency.</a:t>
            </a:r>
            <a:endParaRPr lang="en-US" altLang="en-GB" sz="1200"/>
          </a:p>
          <a:p>
            <a:pPr marL="171450" lvl="0" indent="-171450" algn="l" rtl="0">
              <a:spcBef>
                <a:spcPts val="0"/>
              </a:spcBef>
              <a:spcAft>
                <a:spcPts val="0"/>
              </a:spcAft>
              <a:buClr>
                <a:srgbClr val="FFFFFF"/>
              </a:buClr>
              <a:buFont typeface="Wingdings" panose="05000000000000000000" charset="0"/>
              <a:buChar char="v"/>
            </a:pPr>
            <a:r>
              <a:rPr lang="en-US" altLang="en-GB" sz="1200"/>
              <a:t>Potential improvement in accuracy.</a:t>
            </a:r>
            <a:endParaRPr lang="en-US" altLang="en-GB" sz="1200"/>
          </a:p>
          <a:p>
            <a:pPr marL="171450" lvl="0" indent="-171450" algn="l" rtl="0">
              <a:spcBef>
                <a:spcPts val="0"/>
              </a:spcBef>
              <a:spcAft>
                <a:spcPts val="0"/>
              </a:spcAft>
              <a:buClr>
                <a:srgbClr val="FFFFFF"/>
              </a:buClr>
              <a:buFont typeface="Wingdings" panose="05000000000000000000" charset="0"/>
              <a:buChar char="v"/>
            </a:pPr>
            <a:r>
              <a:rPr lang="en-US" altLang="en-GB" sz="1200"/>
              <a:t>Quality control.</a:t>
            </a:r>
            <a:endParaRPr lang="en-US" altLang="en-GB" sz="1200"/>
          </a:p>
          <a:p>
            <a:pPr marL="171450" lvl="0" indent="-171450" algn="l" rtl="0">
              <a:spcBef>
                <a:spcPts val="0"/>
              </a:spcBef>
              <a:spcAft>
                <a:spcPts val="0"/>
              </a:spcAft>
              <a:buClr>
                <a:srgbClr val="FFFFFF"/>
              </a:buClr>
              <a:buFont typeface="Wingdings" panose="05000000000000000000" charset="0"/>
              <a:buChar char="v"/>
            </a:pPr>
            <a:r>
              <a:rPr lang="en-US" altLang="en-GB" sz="1200"/>
              <a:t>Data-based failure analysis.</a:t>
            </a:r>
            <a:endParaRPr lang="en-US" altLang="en-GB" sz="1200"/>
          </a:p>
          <a:p>
            <a:pPr marL="0" lvl="0" indent="0" algn="l" rtl="0">
              <a:spcBef>
                <a:spcPts val="0"/>
              </a:spcBef>
              <a:spcAft>
                <a:spcPts val="0"/>
              </a:spcAft>
              <a:buNone/>
            </a:pPr>
            <a:endParaRPr lang="en-US" altLang="en-GB" sz="1200"/>
          </a:p>
          <a:p>
            <a:pPr marL="0" lvl="0" indent="0" algn="l" rtl="0">
              <a:spcBef>
                <a:spcPts val="0"/>
              </a:spcBef>
              <a:spcAft>
                <a:spcPts val="0"/>
              </a:spcAft>
              <a:buNone/>
            </a:pPr>
            <a:endParaRPr lang="en-US" altLang="en-GB" sz="1200"/>
          </a:p>
        </p:txBody>
      </p:sp>
      <p:sp>
        <p:nvSpPr>
          <p:cNvPr id="473" name="Google Shape;473;p27"/>
          <p:cNvSpPr txBox="1"/>
          <p:nvPr>
            <p:ph type="ctrTitle" idx="4"/>
          </p:nvPr>
        </p:nvSpPr>
        <p:spPr>
          <a:xfrm>
            <a:off x="3491865" y="2915920"/>
            <a:ext cx="2743200" cy="577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1800"/>
              <a:t>DEFECT DETECTION</a:t>
            </a:r>
            <a:endParaRPr lang="en-US" altLang="en-GB" sz="1800"/>
          </a:p>
        </p:txBody>
      </p:sp>
      <p:sp>
        <p:nvSpPr>
          <p:cNvPr id="474" name="Google Shape;474;p27"/>
          <p:cNvSpPr txBox="1"/>
          <p:nvPr>
            <p:ph type="ctrTitle"/>
          </p:nvPr>
        </p:nvSpPr>
        <p:spPr>
          <a:xfrm>
            <a:off x="805180" y="2915920"/>
            <a:ext cx="2743200" cy="577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1800"/>
              <a:t>SMART MANUFACTURING</a:t>
            </a:r>
            <a:endParaRPr lang="en-US" altLang="en-GB" sz="1800"/>
          </a:p>
        </p:txBody>
      </p:sp>
      <p:sp>
        <p:nvSpPr>
          <p:cNvPr id="475" name="Google Shape;475;p27"/>
          <p:cNvSpPr txBox="1"/>
          <p:nvPr>
            <p:ph type="subTitle" idx="2"/>
          </p:nvPr>
        </p:nvSpPr>
        <p:spPr>
          <a:xfrm>
            <a:off x="1043595" y="3436615"/>
            <a:ext cx="22860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1200"/>
              <a:t>Using machine learning and AI to drive manufacturing.</a:t>
            </a:r>
            <a:endParaRPr lang="en-US" altLang="en-GB" sz="1200"/>
          </a:p>
        </p:txBody>
      </p:sp>
      <p:sp>
        <p:nvSpPr>
          <p:cNvPr id="476" name="Google Shape;476;p27"/>
          <p:cNvSpPr txBox="1"/>
          <p:nvPr>
            <p:ph type="title" idx="3"/>
          </p:nvPr>
        </p:nvSpPr>
        <p:spPr>
          <a:xfrm>
            <a:off x="1223300" y="24680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01</a:t>
            </a:r>
            <a:endParaRPr lang="en-GB"/>
          </a:p>
        </p:txBody>
      </p:sp>
      <p:sp>
        <p:nvSpPr>
          <p:cNvPr id="477" name="Google Shape;477;p27"/>
          <p:cNvSpPr txBox="1"/>
          <p:nvPr>
            <p:ph type="subTitle" idx="5"/>
          </p:nvPr>
        </p:nvSpPr>
        <p:spPr>
          <a:xfrm>
            <a:off x="3763122" y="3436615"/>
            <a:ext cx="22860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1200"/>
              <a:t>Using deep learning and computer vision to detect defects during manufacturing process.</a:t>
            </a:r>
            <a:endParaRPr lang="en-US" altLang="en-GB" sz="1200"/>
          </a:p>
        </p:txBody>
      </p:sp>
      <p:sp>
        <p:nvSpPr>
          <p:cNvPr id="478" name="Google Shape;478;p27"/>
          <p:cNvSpPr txBox="1"/>
          <p:nvPr>
            <p:ph type="title" idx="6"/>
          </p:nvPr>
        </p:nvSpPr>
        <p:spPr>
          <a:xfrm>
            <a:off x="3942827" y="24680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02</a:t>
            </a:r>
            <a:endParaRPr lang="en-GB"/>
          </a:p>
        </p:txBody>
      </p:sp>
      <p:sp>
        <p:nvSpPr>
          <p:cNvPr id="480" name="Google Shape;480;p27"/>
          <p:cNvSpPr txBox="1"/>
          <p:nvPr>
            <p:ph type="title" idx="9"/>
          </p:nvPr>
        </p:nvSpPr>
        <p:spPr>
          <a:xfrm>
            <a:off x="6662529" y="24680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03</a:t>
            </a:r>
            <a:endParaRPr lang="en-GB"/>
          </a:p>
        </p:txBody>
      </p:sp>
      <p:cxnSp>
        <p:nvCxnSpPr>
          <p:cNvPr id="484" name="Google Shape;484;p27"/>
          <p:cNvCxnSpPr>
            <a:stCxn id="481" idx="1"/>
            <a:endCxn id="476" idx="1"/>
          </p:cNvCxnSpPr>
          <p:nvPr/>
        </p:nvCxnSpPr>
        <p:spPr>
          <a:xfrm>
            <a:off x="1223300" y="17970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3942827" y="17970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6661894" y="17970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1469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482;p27"/>
          <p:cNvSpPr/>
          <p:nvPr/>
        </p:nvSpPr>
        <p:spPr>
          <a:xfrm>
            <a:off x="1223122" y="1384950"/>
            <a:ext cx="824100" cy="824100"/>
          </a:xfrm>
          <a:prstGeom prst="rect">
            <a:avLst/>
          </a:prstGeom>
          <a:solidFill>
            <a:schemeClr val="accent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8" name="Google Shape;488;p27"/>
          <p:cNvSpPr/>
          <p:nvPr/>
        </p:nvSpPr>
        <p:spPr>
          <a:xfrm>
            <a:off x="7489808" y="22090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90" name="Google Shape;490;p27"/>
          <p:cNvGrpSpPr/>
          <p:nvPr/>
        </p:nvGrpSpPr>
        <p:grpSpPr>
          <a:xfrm>
            <a:off x="1348233" y="1507495"/>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 name="Google Shape;473;p27"/>
          <p:cNvSpPr txBox="1"/>
          <p:nvPr/>
        </p:nvSpPr>
        <p:spPr>
          <a:xfrm>
            <a:off x="6167755" y="2915920"/>
            <a:ext cx="2743200" cy="5778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panose="02000506040000020004"/>
              <a:buNone/>
              <a:defRPr sz="2000" b="0" i="0" u="none" strike="noStrike" cap="none">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marR="0" lvl="1" algn="l" rtl="0">
              <a:lnSpc>
                <a:spcPct val="100000"/>
              </a:lnSpc>
              <a:spcBef>
                <a:spcPts val="0"/>
              </a:spcBef>
              <a:spcAft>
                <a:spcPts val="0"/>
              </a:spcAft>
              <a:buClr>
                <a:srgbClr val="000000"/>
              </a:buClr>
              <a:buSzPts val="1200"/>
              <a:buFont typeface="Advent Pro SemiBold" panose="02000506040000020004"/>
              <a:buNone/>
              <a:defRPr sz="1200" b="0" i="0" u="none" strike="noStrike" cap="none">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2pPr>
            <a:lvl3pPr marR="0" lvl="2" algn="l" rtl="0">
              <a:lnSpc>
                <a:spcPct val="100000"/>
              </a:lnSpc>
              <a:spcBef>
                <a:spcPts val="0"/>
              </a:spcBef>
              <a:spcAft>
                <a:spcPts val="0"/>
              </a:spcAft>
              <a:buClr>
                <a:srgbClr val="000000"/>
              </a:buClr>
              <a:buSzPts val="1200"/>
              <a:buFont typeface="Advent Pro SemiBold" panose="02000506040000020004"/>
              <a:buNone/>
              <a:defRPr sz="1200" b="0" i="0" u="none" strike="noStrike" cap="none">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3pPr>
            <a:lvl4pPr marR="0" lvl="3" algn="l" rtl="0">
              <a:lnSpc>
                <a:spcPct val="100000"/>
              </a:lnSpc>
              <a:spcBef>
                <a:spcPts val="0"/>
              </a:spcBef>
              <a:spcAft>
                <a:spcPts val="0"/>
              </a:spcAft>
              <a:buClr>
                <a:srgbClr val="000000"/>
              </a:buClr>
              <a:buSzPts val="1200"/>
              <a:buFont typeface="Advent Pro SemiBold" panose="02000506040000020004"/>
              <a:buNone/>
              <a:defRPr sz="1200" b="0" i="0" u="none" strike="noStrike" cap="none">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4pPr>
            <a:lvl5pPr marR="0" lvl="4" algn="l" rtl="0">
              <a:lnSpc>
                <a:spcPct val="100000"/>
              </a:lnSpc>
              <a:spcBef>
                <a:spcPts val="0"/>
              </a:spcBef>
              <a:spcAft>
                <a:spcPts val="0"/>
              </a:spcAft>
              <a:buClr>
                <a:srgbClr val="000000"/>
              </a:buClr>
              <a:buSzPts val="1200"/>
              <a:buFont typeface="Advent Pro SemiBold" panose="02000506040000020004"/>
              <a:buNone/>
              <a:defRPr sz="1200" b="0" i="0" u="none" strike="noStrike" cap="none">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5pPr>
            <a:lvl6pPr marR="0" lvl="5" algn="l" rtl="0">
              <a:lnSpc>
                <a:spcPct val="100000"/>
              </a:lnSpc>
              <a:spcBef>
                <a:spcPts val="0"/>
              </a:spcBef>
              <a:spcAft>
                <a:spcPts val="0"/>
              </a:spcAft>
              <a:buClr>
                <a:srgbClr val="000000"/>
              </a:buClr>
              <a:buSzPts val="1200"/>
              <a:buFont typeface="Advent Pro SemiBold" panose="02000506040000020004"/>
              <a:buNone/>
              <a:defRPr sz="1200" b="0" i="0" u="none" strike="noStrike" cap="none">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6pPr>
            <a:lvl7pPr marR="0" lvl="6" algn="l" rtl="0">
              <a:lnSpc>
                <a:spcPct val="100000"/>
              </a:lnSpc>
              <a:spcBef>
                <a:spcPts val="0"/>
              </a:spcBef>
              <a:spcAft>
                <a:spcPts val="0"/>
              </a:spcAft>
              <a:buClr>
                <a:srgbClr val="000000"/>
              </a:buClr>
              <a:buSzPts val="1200"/>
              <a:buFont typeface="Advent Pro SemiBold" panose="02000506040000020004"/>
              <a:buNone/>
              <a:defRPr sz="1200" b="0" i="0" u="none" strike="noStrike" cap="none">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7pPr>
            <a:lvl8pPr marR="0" lvl="7" algn="l" rtl="0">
              <a:lnSpc>
                <a:spcPct val="100000"/>
              </a:lnSpc>
              <a:spcBef>
                <a:spcPts val="0"/>
              </a:spcBef>
              <a:spcAft>
                <a:spcPts val="0"/>
              </a:spcAft>
              <a:buClr>
                <a:srgbClr val="000000"/>
              </a:buClr>
              <a:buSzPts val="1200"/>
              <a:buFont typeface="Advent Pro SemiBold" panose="02000506040000020004"/>
              <a:buNone/>
              <a:defRPr sz="1200" b="0" i="0" u="none" strike="noStrike" cap="none">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8pPr>
            <a:lvl9pPr marR="0" lvl="8" algn="l" rtl="0">
              <a:lnSpc>
                <a:spcPct val="100000"/>
              </a:lnSpc>
              <a:spcBef>
                <a:spcPts val="0"/>
              </a:spcBef>
              <a:spcAft>
                <a:spcPts val="0"/>
              </a:spcAft>
              <a:buClr>
                <a:srgbClr val="000000"/>
              </a:buClr>
              <a:buSzPts val="1200"/>
              <a:buFont typeface="Advent Pro SemiBold" panose="02000506040000020004"/>
              <a:buNone/>
              <a:defRPr sz="1200" b="0" i="0" u="none" strike="noStrike" cap="none">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9pPr>
          </a:lstStyle>
          <a:p>
            <a:pPr marL="0" lvl="0" indent="0" algn="ctr" rtl="0">
              <a:spcBef>
                <a:spcPts val="0"/>
              </a:spcBef>
              <a:spcAft>
                <a:spcPts val="0"/>
              </a:spcAft>
              <a:buNone/>
            </a:pPr>
            <a:r>
              <a:rPr lang="en-US" altLang="en-GB" sz="1800"/>
              <a:t>BENEFITS</a:t>
            </a:r>
            <a:endParaRPr lang="en-US" altLang="en-GB" sz="1800"/>
          </a:p>
        </p:txBody>
      </p:sp>
      <p:sp>
        <p:nvSpPr>
          <p:cNvPr id="9" name="Google Shape;483;p27"/>
          <p:cNvSpPr/>
          <p:nvPr/>
        </p:nvSpPr>
        <p:spPr>
          <a:xfrm>
            <a:off x="3944094" y="1384950"/>
            <a:ext cx="824100" cy="824100"/>
          </a:xfrm>
          <a:prstGeom prst="rect">
            <a:avLst/>
          </a:pr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10" name="Google Shape;497;p27"/>
          <p:cNvGrpSpPr/>
          <p:nvPr/>
        </p:nvGrpSpPr>
        <p:grpSpPr>
          <a:xfrm>
            <a:off x="4067558" y="1506847"/>
            <a:ext cx="583817" cy="580314"/>
            <a:chOff x="3541011" y="3367320"/>
            <a:chExt cx="348257" cy="346188"/>
          </a:xfrm>
        </p:grpSpPr>
        <p:sp>
          <p:nvSpPr>
            <p:cNvPr id="11"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22" name="Google Shape;481;p27"/>
          <p:cNvSpPr/>
          <p:nvPr/>
        </p:nvSpPr>
        <p:spPr>
          <a:xfrm>
            <a:off x="6662710" y="1384950"/>
            <a:ext cx="824100" cy="824100"/>
          </a:xfrm>
          <a:prstGeom prst="rect">
            <a:avLst/>
          </a:pr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630" name="Google Shape;630;p30"/>
          <p:cNvGrpSpPr/>
          <p:nvPr/>
        </p:nvGrpSpPr>
        <p:grpSpPr>
          <a:xfrm>
            <a:off x="6809105" y="1555750"/>
            <a:ext cx="530860" cy="475615"/>
            <a:chOff x="5778676" y="3826972"/>
            <a:chExt cx="349052" cy="313055"/>
          </a:xfrm>
        </p:grpSpPr>
        <p:sp>
          <p:nvSpPr>
            <p:cNvPr id="631" name="Google Shape;631;p30"/>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2" name="Google Shape;632;p30"/>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3" name="Google Shape;633;p30"/>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4" name="Google Shape;634;p30"/>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5" name="Google Shape;635;p30"/>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1088" name="Google Shape;1088;p38"/>
          <p:cNvSpPr txBox="1"/>
          <p:nvPr/>
        </p:nvSpPr>
        <p:spPr>
          <a:xfrm>
            <a:off x="618825" y="411675"/>
            <a:ext cx="4727700" cy="5778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panose="00000500000000000000"/>
              <a:buNone/>
              <a:defRPr sz="30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1pPr>
            <a:lvl2pPr marR="0" lvl="1" algn="ctr" rtl="0">
              <a:lnSpc>
                <a:spcPct val="100000"/>
              </a:lnSpc>
              <a:spcBef>
                <a:spcPts val="0"/>
              </a:spcBef>
              <a:spcAft>
                <a:spcPts val="0"/>
              </a:spcAft>
              <a:buClr>
                <a:srgbClr val="D9D9D9"/>
              </a:buClr>
              <a:buSzPts val="1800"/>
              <a:buFont typeface="Share Tech" panose="00000500000000000000"/>
              <a:buNone/>
              <a:defRPr sz="1800" b="0" i="0" u="none" strike="noStrike" cap="none">
                <a:solidFill>
                  <a:srgbClr val="D9D9D9"/>
                </a:solidFill>
                <a:latin typeface="Share Tech" panose="00000500000000000000"/>
                <a:ea typeface="Share Tech" panose="00000500000000000000"/>
                <a:cs typeface="Share Tech" panose="00000500000000000000"/>
                <a:sym typeface="Share Tech" panose="00000500000000000000"/>
              </a:defRPr>
            </a:lvl2pPr>
            <a:lvl3pPr marR="0" lvl="2" algn="ctr" rtl="0">
              <a:lnSpc>
                <a:spcPct val="100000"/>
              </a:lnSpc>
              <a:spcBef>
                <a:spcPts val="0"/>
              </a:spcBef>
              <a:spcAft>
                <a:spcPts val="0"/>
              </a:spcAft>
              <a:buClr>
                <a:srgbClr val="D9D9D9"/>
              </a:buClr>
              <a:buSzPts val="1800"/>
              <a:buFont typeface="Share Tech" panose="00000500000000000000"/>
              <a:buNone/>
              <a:defRPr sz="1800" b="0" i="0" u="none" strike="noStrike" cap="none">
                <a:solidFill>
                  <a:srgbClr val="D9D9D9"/>
                </a:solidFill>
                <a:latin typeface="Share Tech" panose="00000500000000000000"/>
                <a:ea typeface="Share Tech" panose="00000500000000000000"/>
                <a:cs typeface="Share Tech" panose="00000500000000000000"/>
                <a:sym typeface="Share Tech" panose="00000500000000000000"/>
              </a:defRPr>
            </a:lvl3pPr>
            <a:lvl4pPr marR="0" lvl="3" algn="ctr" rtl="0">
              <a:lnSpc>
                <a:spcPct val="100000"/>
              </a:lnSpc>
              <a:spcBef>
                <a:spcPts val="0"/>
              </a:spcBef>
              <a:spcAft>
                <a:spcPts val="0"/>
              </a:spcAft>
              <a:buClr>
                <a:srgbClr val="D9D9D9"/>
              </a:buClr>
              <a:buSzPts val="1800"/>
              <a:buFont typeface="Share Tech" panose="00000500000000000000"/>
              <a:buNone/>
              <a:defRPr sz="1800" b="0" i="0" u="none" strike="noStrike" cap="none">
                <a:solidFill>
                  <a:srgbClr val="D9D9D9"/>
                </a:solidFill>
                <a:latin typeface="Share Tech" panose="00000500000000000000"/>
                <a:ea typeface="Share Tech" panose="00000500000000000000"/>
                <a:cs typeface="Share Tech" panose="00000500000000000000"/>
                <a:sym typeface="Share Tech" panose="00000500000000000000"/>
              </a:defRPr>
            </a:lvl4pPr>
            <a:lvl5pPr marR="0" lvl="4" algn="ctr" rtl="0">
              <a:lnSpc>
                <a:spcPct val="100000"/>
              </a:lnSpc>
              <a:spcBef>
                <a:spcPts val="0"/>
              </a:spcBef>
              <a:spcAft>
                <a:spcPts val="0"/>
              </a:spcAft>
              <a:buClr>
                <a:srgbClr val="D9D9D9"/>
              </a:buClr>
              <a:buSzPts val="1800"/>
              <a:buFont typeface="Share Tech" panose="00000500000000000000"/>
              <a:buNone/>
              <a:defRPr sz="1800" b="0" i="0" u="none" strike="noStrike" cap="none">
                <a:solidFill>
                  <a:srgbClr val="D9D9D9"/>
                </a:solidFill>
                <a:latin typeface="Share Tech" panose="00000500000000000000"/>
                <a:ea typeface="Share Tech" panose="00000500000000000000"/>
                <a:cs typeface="Share Tech" panose="00000500000000000000"/>
                <a:sym typeface="Share Tech" panose="00000500000000000000"/>
              </a:defRPr>
            </a:lvl5pPr>
            <a:lvl6pPr marR="0" lvl="5" algn="ctr" rtl="0">
              <a:lnSpc>
                <a:spcPct val="100000"/>
              </a:lnSpc>
              <a:spcBef>
                <a:spcPts val="0"/>
              </a:spcBef>
              <a:spcAft>
                <a:spcPts val="0"/>
              </a:spcAft>
              <a:buClr>
                <a:srgbClr val="D9D9D9"/>
              </a:buClr>
              <a:buSzPts val="1800"/>
              <a:buFont typeface="Share Tech" panose="00000500000000000000"/>
              <a:buNone/>
              <a:defRPr sz="1800" b="0" i="0" u="none" strike="noStrike" cap="none">
                <a:solidFill>
                  <a:srgbClr val="D9D9D9"/>
                </a:solidFill>
                <a:latin typeface="Share Tech" panose="00000500000000000000"/>
                <a:ea typeface="Share Tech" panose="00000500000000000000"/>
                <a:cs typeface="Share Tech" panose="00000500000000000000"/>
                <a:sym typeface="Share Tech" panose="00000500000000000000"/>
              </a:defRPr>
            </a:lvl6pPr>
            <a:lvl7pPr marR="0" lvl="6" algn="ctr" rtl="0">
              <a:lnSpc>
                <a:spcPct val="100000"/>
              </a:lnSpc>
              <a:spcBef>
                <a:spcPts val="0"/>
              </a:spcBef>
              <a:spcAft>
                <a:spcPts val="0"/>
              </a:spcAft>
              <a:buClr>
                <a:srgbClr val="D9D9D9"/>
              </a:buClr>
              <a:buSzPts val="1800"/>
              <a:buFont typeface="Share Tech" panose="00000500000000000000"/>
              <a:buNone/>
              <a:defRPr sz="1800" b="0" i="0" u="none" strike="noStrike" cap="none">
                <a:solidFill>
                  <a:srgbClr val="D9D9D9"/>
                </a:solidFill>
                <a:latin typeface="Share Tech" panose="00000500000000000000"/>
                <a:ea typeface="Share Tech" panose="00000500000000000000"/>
                <a:cs typeface="Share Tech" panose="00000500000000000000"/>
                <a:sym typeface="Share Tech" panose="00000500000000000000"/>
              </a:defRPr>
            </a:lvl7pPr>
            <a:lvl8pPr marR="0" lvl="7" algn="ctr" rtl="0">
              <a:lnSpc>
                <a:spcPct val="100000"/>
              </a:lnSpc>
              <a:spcBef>
                <a:spcPts val="0"/>
              </a:spcBef>
              <a:spcAft>
                <a:spcPts val="0"/>
              </a:spcAft>
              <a:buClr>
                <a:srgbClr val="D9D9D9"/>
              </a:buClr>
              <a:buSzPts val="1800"/>
              <a:buFont typeface="Share Tech" panose="00000500000000000000"/>
              <a:buNone/>
              <a:defRPr sz="1800" b="0" i="0" u="none" strike="noStrike" cap="none">
                <a:solidFill>
                  <a:srgbClr val="D9D9D9"/>
                </a:solidFill>
                <a:latin typeface="Share Tech" panose="00000500000000000000"/>
                <a:ea typeface="Share Tech" panose="00000500000000000000"/>
                <a:cs typeface="Share Tech" panose="00000500000000000000"/>
                <a:sym typeface="Share Tech" panose="00000500000000000000"/>
              </a:defRPr>
            </a:lvl8pPr>
            <a:lvl9pPr marR="0" lvl="8" algn="ctr" rtl="0">
              <a:lnSpc>
                <a:spcPct val="100000"/>
              </a:lnSpc>
              <a:spcBef>
                <a:spcPts val="0"/>
              </a:spcBef>
              <a:spcAft>
                <a:spcPts val="0"/>
              </a:spcAft>
              <a:buClr>
                <a:srgbClr val="D9D9D9"/>
              </a:buClr>
              <a:buSzPts val="1800"/>
              <a:buFont typeface="Share Tech" panose="00000500000000000000"/>
              <a:buNone/>
              <a:defRPr sz="1800" b="0" i="0" u="none" strike="noStrike" cap="none">
                <a:solidFill>
                  <a:srgbClr val="D9D9D9"/>
                </a:solidFill>
                <a:latin typeface="Share Tech" panose="00000500000000000000"/>
                <a:ea typeface="Share Tech" panose="00000500000000000000"/>
                <a:cs typeface="Share Tech" panose="00000500000000000000"/>
                <a:sym typeface="Share Tech" panose="00000500000000000000"/>
              </a:defRPr>
            </a:lvl9pPr>
          </a:lstStyle>
          <a:p>
            <a:pPr marL="0" lvl="0" indent="0" algn="l" rtl="0">
              <a:spcBef>
                <a:spcPts val="0"/>
              </a:spcBef>
              <a:spcAft>
                <a:spcPts val="0"/>
              </a:spcAft>
              <a:buNone/>
            </a:pPr>
            <a:r>
              <a:rPr lang="en-US" altLang="en-GB"/>
              <a:t>Motivation</a:t>
            </a:r>
            <a:endParaRPr lang="en-US" alt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083" name="Shape 1083"/>
        <p:cNvGrpSpPr/>
        <p:nvPr/>
      </p:nvGrpSpPr>
      <p:grpSpPr>
        <a:xfrm>
          <a:off x="0" y="0"/>
          <a:ext cx="0" cy="0"/>
          <a:chOff x="0" y="0"/>
          <a:chExt cx="0" cy="0"/>
        </a:xfrm>
      </p:grpSpPr>
      <p:cxnSp>
        <p:nvCxnSpPr>
          <p:cNvPr id="1084" name="Google Shape;1084;p38"/>
          <p:cNvCxnSpPr/>
          <p:nvPr/>
        </p:nvCxnSpPr>
        <p:spPr>
          <a:xfrm>
            <a:off x="15510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5" name="Google Shape;1085;p38"/>
          <p:cNvCxnSpPr/>
          <p:nvPr/>
        </p:nvCxnSpPr>
        <p:spPr>
          <a:xfrm>
            <a:off x="3587838" y="2976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6" name="Google Shape;1086;p38"/>
          <p:cNvCxnSpPr/>
          <p:nvPr/>
        </p:nvCxnSpPr>
        <p:spPr>
          <a:xfrm>
            <a:off x="56245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7" name="Google Shape;1087;p38"/>
          <p:cNvCxnSpPr/>
          <p:nvPr/>
        </p:nvCxnSpPr>
        <p:spPr>
          <a:xfrm>
            <a:off x="7661338" y="2976550"/>
            <a:ext cx="0" cy="455100"/>
          </a:xfrm>
          <a:prstGeom prst="straightConnector1">
            <a:avLst/>
          </a:prstGeom>
          <a:noFill/>
          <a:ln w="19050" cap="flat" cmpd="sng">
            <a:solidFill>
              <a:schemeClr val="lt2"/>
            </a:solidFill>
            <a:prstDash val="solid"/>
            <a:round/>
            <a:headEnd type="none" w="med" len="med"/>
            <a:tailEnd type="none" w="med" len="med"/>
          </a:ln>
        </p:spPr>
      </p:cxnSp>
      <p:sp>
        <p:nvSpPr>
          <p:cNvPr id="1088" name="Google Shape;1088;p38"/>
          <p:cNvSpPr txBox="1"/>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Contents</a:t>
            </a:r>
            <a:endParaRPr lang="en-US" altLang="en-GB"/>
          </a:p>
        </p:txBody>
      </p:sp>
      <p:cxnSp>
        <p:nvCxnSpPr>
          <p:cNvPr id="1089" name="Google Shape;1089;p38"/>
          <p:cNvCxnSpPr/>
          <p:nvPr/>
        </p:nvCxnSpPr>
        <p:spPr>
          <a:xfrm>
            <a:off x="1034400" y="2918100"/>
            <a:ext cx="7075200" cy="0"/>
          </a:xfrm>
          <a:prstGeom prst="straightConnector1">
            <a:avLst/>
          </a:prstGeom>
          <a:noFill/>
          <a:ln w="19050" cap="flat" cmpd="sng">
            <a:solidFill>
              <a:schemeClr val="lt2"/>
            </a:solidFill>
            <a:prstDash val="solid"/>
            <a:round/>
            <a:headEnd type="none" w="med" len="med"/>
            <a:tailEnd type="none" w="med" len="med"/>
          </a:ln>
        </p:spPr>
      </p:cxnSp>
      <p:grpSp>
        <p:nvGrpSpPr>
          <p:cNvPr id="1090" name="Google Shape;1090;p38"/>
          <p:cNvGrpSpPr/>
          <p:nvPr/>
        </p:nvGrpSpPr>
        <p:grpSpPr>
          <a:xfrm>
            <a:off x="1372725" y="2731350"/>
            <a:ext cx="373500" cy="373500"/>
            <a:chOff x="1372725" y="1912500"/>
            <a:chExt cx="373500" cy="373500"/>
          </a:xfrm>
        </p:grpSpPr>
        <p:sp>
          <p:nvSpPr>
            <p:cNvPr id="1091" name="Google Shape;1091;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3" name="Google Shape;1093;p38"/>
          <p:cNvGrpSpPr/>
          <p:nvPr/>
        </p:nvGrpSpPr>
        <p:grpSpPr>
          <a:xfrm>
            <a:off x="3401092" y="2731350"/>
            <a:ext cx="373500" cy="373500"/>
            <a:chOff x="3212675" y="1912500"/>
            <a:chExt cx="373500" cy="373500"/>
          </a:xfrm>
        </p:grpSpPr>
        <p:sp>
          <p:nvSpPr>
            <p:cNvPr id="1094" name="Google Shape;1094;p38"/>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38"/>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6" name="Google Shape;1096;p38"/>
          <p:cNvGrpSpPr/>
          <p:nvPr/>
        </p:nvGrpSpPr>
        <p:grpSpPr>
          <a:xfrm>
            <a:off x="5429458" y="2731350"/>
            <a:ext cx="373500" cy="373500"/>
            <a:chOff x="5557850" y="1912500"/>
            <a:chExt cx="373500" cy="373500"/>
          </a:xfrm>
        </p:grpSpPr>
        <p:sp>
          <p:nvSpPr>
            <p:cNvPr id="1097" name="Google Shape;1097;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9" name="Google Shape;1099;p38"/>
          <p:cNvGrpSpPr/>
          <p:nvPr/>
        </p:nvGrpSpPr>
        <p:grpSpPr>
          <a:xfrm>
            <a:off x="7457825" y="2731350"/>
            <a:ext cx="373500" cy="373500"/>
            <a:chOff x="7457825" y="1912500"/>
            <a:chExt cx="373500" cy="373500"/>
          </a:xfrm>
        </p:grpSpPr>
        <p:sp>
          <p:nvSpPr>
            <p:cNvPr id="1100" name="Google Shape;1100;p38"/>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38"/>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03" name="Google Shape;1103;p38"/>
          <p:cNvSpPr txBox="1"/>
          <p:nvPr>
            <p:ph type="subTitle" idx="4294967295"/>
          </p:nvPr>
        </p:nvSpPr>
        <p:spPr>
          <a:xfrm>
            <a:off x="610438" y="1733796"/>
            <a:ext cx="1881300" cy="6447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altLang="en-GB" sz="1400"/>
              <a:t>Dataset Description and Exploration</a:t>
            </a:r>
            <a:endParaRPr lang="en-US" altLang="en-GB" sz="1400"/>
          </a:p>
        </p:txBody>
      </p:sp>
      <p:sp>
        <p:nvSpPr>
          <p:cNvPr id="1105" name="Google Shape;1105;p38"/>
          <p:cNvSpPr txBox="1"/>
          <p:nvPr>
            <p:ph type="subTitle" idx="4294967295"/>
          </p:nvPr>
        </p:nvSpPr>
        <p:spPr>
          <a:xfrm>
            <a:off x="6721013" y="3456751"/>
            <a:ext cx="1881300" cy="644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altLang="en-GB" sz="1400"/>
              <a:t>Post-processing of image segmentation results</a:t>
            </a:r>
            <a:endParaRPr lang="en-US" altLang="en-GB" sz="1400"/>
          </a:p>
        </p:txBody>
      </p:sp>
      <p:sp>
        <p:nvSpPr>
          <p:cNvPr id="1107" name="Google Shape;1107;p38"/>
          <p:cNvSpPr txBox="1"/>
          <p:nvPr>
            <p:ph type="subTitle" idx="4294967295"/>
          </p:nvPr>
        </p:nvSpPr>
        <p:spPr>
          <a:xfrm>
            <a:off x="2532229" y="3455493"/>
            <a:ext cx="2109900" cy="644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altLang="en-GB" sz="1400"/>
              <a:t>Manual implementation of U-net CNN for Image Segmentation</a:t>
            </a:r>
            <a:endParaRPr lang="en-US" altLang="en-GB" sz="1400"/>
          </a:p>
        </p:txBody>
      </p:sp>
      <p:sp>
        <p:nvSpPr>
          <p:cNvPr id="1109" name="Google Shape;1109;p38"/>
          <p:cNvSpPr txBox="1"/>
          <p:nvPr>
            <p:ph type="subTitle" idx="4294967295"/>
          </p:nvPr>
        </p:nvSpPr>
        <p:spPr>
          <a:xfrm>
            <a:off x="4576000" y="1733807"/>
            <a:ext cx="2109900" cy="6447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altLang="en-GB" sz="1400"/>
              <a:t>Use Segmentation Models library to implement other architectures as backbone for U-net</a:t>
            </a:r>
            <a:endParaRPr lang="en-US" altLang="en-GB" sz="1400"/>
          </a:p>
        </p:txBody>
      </p:sp>
      <p:sp>
        <p:nvSpPr>
          <p:cNvPr id="1110" name="Google Shape;1110;p38"/>
          <p:cNvSpPr txBox="1"/>
          <p:nvPr>
            <p:ph type="ctrTitle" idx="4294967295"/>
          </p:nvPr>
        </p:nvSpPr>
        <p:spPr>
          <a:xfrm>
            <a:off x="681840" y="3282474"/>
            <a:ext cx="173736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400">
                <a:solidFill>
                  <a:schemeClr val="accent2"/>
                </a:solidFill>
              </a:rPr>
              <a:t>Introduction</a:t>
            </a:r>
            <a:endParaRPr lang="en-US" altLang="en-GB" sz="2400">
              <a:solidFill>
                <a:schemeClr val="accent2"/>
              </a:solidFill>
            </a:endParaRPr>
          </a:p>
        </p:txBody>
      </p:sp>
      <p:sp>
        <p:nvSpPr>
          <p:cNvPr id="1111" name="Google Shape;1111;p38"/>
          <p:cNvSpPr txBox="1"/>
          <p:nvPr>
            <p:ph type="ctrTitle" idx="4294967295"/>
          </p:nvPr>
        </p:nvSpPr>
        <p:spPr>
          <a:xfrm>
            <a:off x="2944650" y="211340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400">
                <a:solidFill>
                  <a:schemeClr val="accent1"/>
                </a:solidFill>
              </a:rPr>
              <a:t>U-net</a:t>
            </a:r>
            <a:endParaRPr lang="en-US" altLang="en-GB" sz="2400">
              <a:solidFill>
                <a:schemeClr val="accent1"/>
              </a:solidFill>
            </a:endParaRPr>
          </a:p>
        </p:txBody>
      </p:sp>
      <p:sp>
        <p:nvSpPr>
          <p:cNvPr id="1112" name="Google Shape;1112;p38"/>
          <p:cNvSpPr txBox="1"/>
          <p:nvPr>
            <p:ph type="ctrTitle" idx="4294967295"/>
          </p:nvPr>
        </p:nvSpPr>
        <p:spPr>
          <a:xfrm>
            <a:off x="4756150" y="3298825"/>
            <a:ext cx="1737360" cy="12033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400">
                <a:solidFill>
                  <a:schemeClr val="accent3"/>
                </a:solidFill>
              </a:rPr>
              <a:t>Other Achitectures as Backbone</a:t>
            </a:r>
            <a:endParaRPr lang="en-US" altLang="en-GB" sz="2400">
              <a:solidFill>
                <a:schemeClr val="accent3"/>
              </a:solidFill>
            </a:endParaRPr>
          </a:p>
        </p:txBody>
      </p:sp>
      <p:sp>
        <p:nvSpPr>
          <p:cNvPr id="1113" name="Google Shape;1113;p38"/>
          <p:cNvSpPr txBox="1"/>
          <p:nvPr>
            <p:ph type="ctrTitle" idx="4294967295"/>
          </p:nvPr>
        </p:nvSpPr>
        <p:spPr>
          <a:xfrm>
            <a:off x="7018150" y="1948308"/>
            <a:ext cx="128016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400">
                <a:solidFill>
                  <a:schemeClr val="accent4"/>
                </a:solidFill>
              </a:rPr>
              <a:t>Defect Analysis</a:t>
            </a:r>
            <a:endParaRPr lang="en-US" altLang="en-GB" sz="2400">
              <a:solidFill>
                <a:schemeClr val="accent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sp>
        <p:nvSpPr>
          <p:cNvPr id="465" name="Google Shape;465;p26"/>
          <p:cNvSpPr txBox="1"/>
          <p:nvPr>
            <p:ph type="body" idx="1"/>
          </p:nvPr>
        </p:nvSpPr>
        <p:spPr>
          <a:xfrm>
            <a:off x="597375" y="1063525"/>
            <a:ext cx="7866900" cy="3786900"/>
          </a:xfrm>
          <a:prstGeom prst="rect">
            <a:avLst/>
          </a:prstGeom>
        </p:spPr>
        <p:txBody>
          <a:bodyPr spcFirstLastPara="1" wrap="square" lIns="91425" tIns="91425" rIns="91425" bIns="91425" anchor="t" anchorCtr="0">
            <a:noAutofit/>
          </a:bodyPr>
          <a:lstStyle/>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Link: https://www.kaggle.com/datasets/kaifengyang/heat-sink-surface-defect-dataset.</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Citation: K. Yang, Y. Liu, S. Zhang and J. Cao, "Surface Defect Detection of Heat Sink Based on Lightweight Fully Convolutional Network," in IEEE Transactions on Instrumentation and Measurement, vol. 71, pp. 1-12, 2022, Art no. 2512912, doi: 10.1109/TIM.2022.3188033.</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Collected and labeled by State Key Laboratories of Transducer Technology, Institute of Semiconductors, Chinese Academy of Sciences.</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Dataset contains 1000 images of gold-plated tungsten-copper alloy heat sink surface defects and their annotation.</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Images are labeled into 3 categories:</a:t>
            </a:r>
            <a:endParaRPr lang="en-US"/>
          </a:p>
          <a:p>
            <a:pPr marL="457200" lvl="1" indent="-171450" algn="l" rtl="0" eaLnBrk="1" fontAlgn="auto" latinLnBrk="0" hangingPunct="1">
              <a:lnSpc>
                <a:spcPct val="100000"/>
              </a:lnSpc>
              <a:spcBef>
                <a:spcPts val="0"/>
              </a:spcBef>
              <a:buFont typeface="Wingdings" panose="05000000000000000000" charset="0"/>
              <a:buChar char="v"/>
            </a:pPr>
            <a:r>
              <a:rPr lang="en-US" sz="1200"/>
              <a:t>0 - Background (defect-free area)</a:t>
            </a:r>
            <a:endParaRPr lang="en-US" sz="1200"/>
          </a:p>
          <a:p>
            <a:pPr marL="457200" lvl="1" indent="-171450" algn="l" rtl="0" eaLnBrk="1" fontAlgn="auto" latinLnBrk="0" hangingPunct="1">
              <a:lnSpc>
                <a:spcPct val="100000"/>
              </a:lnSpc>
              <a:spcBef>
                <a:spcPts val="0"/>
              </a:spcBef>
              <a:buFont typeface="Wingdings" panose="05000000000000000000" charset="0"/>
              <a:buChar char="v"/>
            </a:pPr>
            <a:r>
              <a:rPr lang="en-US" sz="1200"/>
              <a:t>1 - Scratch</a:t>
            </a:r>
            <a:endParaRPr lang="en-US" sz="1200"/>
          </a:p>
          <a:p>
            <a:pPr marL="457200" lvl="1" indent="-171450" algn="l" rtl="0" eaLnBrk="1" fontAlgn="auto" latinLnBrk="0" hangingPunct="1">
              <a:lnSpc>
                <a:spcPct val="100000"/>
              </a:lnSpc>
              <a:spcBef>
                <a:spcPts val="0"/>
              </a:spcBef>
              <a:buFont typeface="Wingdings" panose="05000000000000000000" charset="0"/>
              <a:buChar char="v"/>
            </a:pPr>
            <a:r>
              <a:rPr lang="en-US" sz="1200"/>
              <a:t>2 - Stain</a:t>
            </a:r>
            <a:endParaRPr lang="en-US" sz="1200"/>
          </a:p>
        </p:txBody>
      </p:sp>
      <p:sp>
        <p:nvSpPr>
          <p:cNvPr id="466" name="Google Shape;466;p26"/>
          <p:cNvSpPr txBox="1"/>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Dataset Description</a:t>
            </a:r>
            <a:endParaRPr lang="en-US" altLang="en-GB"/>
          </a:p>
        </p:txBody>
      </p:sp>
      <p:pic>
        <p:nvPicPr>
          <p:cNvPr id="100" name="Picture 99"/>
          <p:cNvPicPr>
            <a:picLocks noChangeAspect="1"/>
          </p:cNvPicPr>
          <p:nvPr/>
        </p:nvPicPr>
        <p:blipFill>
          <a:blip r:embed="rId1"/>
          <a:stretch>
            <a:fillRect/>
          </a:stretch>
        </p:blipFill>
        <p:spPr>
          <a:xfrm>
            <a:off x="3636645" y="3122295"/>
            <a:ext cx="3657600" cy="1830896"/>
          </a:xfrm>
          <a:prstGeom prst="rect">
            <a:avLst/>
          </a:prstGeom>
          <a:noFill/>
          <a:ln w="9525">
            <a:noFill/>
          </a:ln>
        </p:spPr>
      </p:pic>
      <p:pic>
        <p:nvPicPr>
          <p:cNvPr id="1" name="Picture 0"/>
          <p:cNvPicPr>
            <a:picLocks noChangeAspect="1"/>
          </p:cNvPicPr>
          <p:nvPr/>
        </p:nvPicPr>
        <p:blipFill>
          <a:blip r:embed="rId2"/>
          <a:stretch>
            <a:fillRect/>
          </a:stretch>
        </p:blipFill>
        <p:spPr>
          <a:xfrm>
            <a:off x="7306945" y="3248025"/>
            <a:ext cx="1602105" cy="16021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sp>
        <p:nvSpPr>
          <p:cNvPr id="465" name="Google Shape;465;p26"/>
          <p:cNvSpPr txBox="1"/>
          <p:nvPr>
            <p:ph type="body" idx="1"/>
          </p:nvPr>
        </p:nvSpPr>
        <p:spPr>
          <a:xfrm>
            <a:off x="597535" y="1063625"/>
            <a:ext cx="3943350" cy="3787140"/>
          </a:xfrm>
          <a:prstGeom prst="rect">
            <a:avLst/>
          </a:prstGeom>
        </p:spPr>
        <p:txBody>
          <a:bodyPr spcFirstLastPara="1" wrap="square" lIns="91425" tIns="91425" rIns="91425" bIns="91425" anchor="t" anchorCtr="0">
            <a:noAutofit/>
          </a:bodyPr>
          <a:lstStyle/>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sz="1200"/>
              <a:t>In terms of pixel composition, most of the area is by far the background. </a:t>
            </a:r>
            <a:endParaRPr lang="en-US" sz="1200"/>
          </a:p>
          <a:p>
            <a:pPr marL="457200" lvl="1" indent="-171450" algn="l" rtl="0" eaLnBrk="1" fontAlgn="auto" latinLnBrk="0" hangingPunct="1">
              <a:lnSpc>
                <a:spcPct val="100000"/>
              </a:lnSpc>
              <a:spcBef>
                <a:spcPts val="0"/>
              </a:spcBef>
              <a:spcAft>
                <a:spcPts val="0"/>
              </a:spcAft>
              <a:buFont typeface="Wingdings" panose="05000000000000000000" charset="0"/>
              <a:buChar char="v"/>
            </a:pPr>
            <a:r>
              <a:rPr lang="en-US" sz="1200"/>
              <a:t>Stains and scratches only account for 1.7% and 1.3% of all pixels, respectively.</a:t>
            </a: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sz="1200"/>
          </a:p>
          <a:p>
            <a:pPr marL="171450" lvl="0" indent="-171450" algn="l" rtl="0" eaLnBrk="1" fontAlgn="auto" latinLnBrk="0" hangingPunct="1">
              <a:lnSpc>
                <a:spcPct val="100000"/>
              </a:lnSpc>
              <a:spcAft>
                <a:spcPts val="400"/>
              </a:spcAft>
              <a:buFont typeface="Wingdings" panose="05000000000000000000" charset="0"/>
              <a:buChar char="v"/>
            </a:pPr>
            <a:endParaRPr lang="en-US" sz="1200"/>
          </a:p>
          <a:p>
            <a:pPr marL="171450" lvl="0" indent="-171450" algn="l" rtl="0" eaLnBrk="1" fontAlgn="auto" latinLnBrk="0" hangingPunct="1">
              <a:lnSpc>
                <a:spcPct val="100000"/>
              </a:lnSpc>
              <a:spcAft>
                <a:spcPts val="400"/>
              </a:spcAft>
              <a:buFont typeface="Wingdings" panose="05000000000000000000" charset="0"/>
              <a:buChar char="v"/>
            </a:pPr>
            <a:r>
              <a:rPr lang="en-US" sz="1200"/>
              <a:t>Of the 1000 images, every image has labeled defects.</a:t>
            </a:r>
            <a:endParaRPr lang="en-US" sz="1200"/>
          </a:p>
          <a:p>
            <a:pPr marL="457200" lvl="1" indent="-171450" algn="l" rtl="0" eaLnBrk="1" fontAlgn="auto" latinLnBrk="0" hangingPunct="1">
              <a:lnSpc>
                <a:spcPct val="100000"/>
              </a:lnSpc>
              <a:spcBef>
                <a:spcPts val="0"/>
              </a:spcBef>
              <a:spcAft>
                <a:spcPts val="0"/>
              </a:spcAft>
              <a:buFont typeface="Wingdings" panose="05000000000000000000" charset="0"/>
              <a:buChar char="v"/>
            </a:pPr>
            <a:r>
              <a:rPr lang="en-US" sz="1200"/>
              <a:t>28 images only have scratch.</a:t>
            </a:r>
            <a:endParaRPr lang="en-US" sz="1200"/>
          </a:p>
          <a:p>
            <a:pPr marL="457200" lvl="1" indent="-171450" algn="l" rtl="0" eaLnBrk="1" fontAlgn="auto" latinLnBrk="0" hangingPunct="1">
              <a:lnSpc>
                <a:spcPct val="100000"/>
              </a:lnSpc>
              <a:spcBef>
                <a:spcPts val="0"/>
              </a:spcBef>
              <a:spcAft>
                <a:spcPts val="0"/>
              </a:spcAft>
              <a:buFont typeface="Wingdings" panose="05000000000000000000" charset="0"/>
              <a:buChar char="v"/>
            </a:pPr>
            <a:r>
              <a:rPr lang="en-US" sz="1200">
                <a:sym typeface="+mn-ea"/>
              </a:rPr>
              <a:t>300 images only have stain.</a:t>
            </a:r>
            <a:endParaRPr lang="en-US" sz="1200">
              <a:sym typeface="+mn-ea"/>
            </a:endParaRPr>
          </a:p>
          <a:p>
            <a:pPr marL="457200" lvl="1" indent="-171450" algn="l" rtl="0" eaLnBrk="1" fontAlgn="auto" latinLnBrk="0" hangingPunct="1">
              <a:lnSpc>
                <a:spcPct val="100000"/>
              </a:lnSpc>
              <a:spcBef>
                <a:spcPts val="0"/>
              </a:spcBef>
              <a:spcAft>
                <a:spcPts val="0"/>
              </a:spcAft>
              <a:buFont typeface="Wingdings" panose="05000000000000000000" charset="0"/>
              <a:buChar char="v"/>
            </a:pPr>
            <a:r>
              <a:rPr lang="en-US" sz="1200">
                <a:sym typeface="+mn-ea"/>
              </a:rPr>
              <a:t>672 images have both scratch and stain.</a:t>
            </a:r>
            <a:r>
              <a:rPr lang="en-US" sz="1200"/>
              <a:t> Around 2/3 of all images have both scratches and stains.</a:t>
            </a:r>
            <a:endParaRPr lang="en-US" sz="1200"/>
          </a:p>
        </p:txBody>
      </p:sp>
      <p:sp>
        <p:nvSpPr>
          <p:cNvPr id="466" name="Google Shape;466;p26"/>
          <p:cNvSpPr txBox="1"/>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Data Exploration</a:t>
            </a:r>
            <a:endParaRPr lang="en-US" altLang="en-GB"/>
          </a:p>
        </p:txBody>
      </p:sp>
      <p:pic>
        <p:nvPicPr>
          <p:cNvPr id="101" name="Picture 100"/>
          <p:cNvPicPr>
            <a:picLocks noChangeAspect="1"/>
          </p:cNvPicPr>
          <p:nvPr/>
        </p:nvPicPr>
        <p:blipFill>
          <a:blip r:embed="rId1"/>
          <a:stretch>
            <a:fillRect/>
          </a:stretch>
        </p:blipFill>
        <p:spPr>
          <a:xfrm>
            <a:off x="5469255" y="1095375"/>
            <a:ext cx="2808123" cy="1828800"/>
          </a:xfrm>
          <a:prstGeom prst="rect">
            <a:avLst/>
          </a:prstGeom>
          <a:noFill/>
          <a:ln w="9525">
            <a:noFill/>
          </a:ln>
        </p:spPr>
      </p:pic>
      <p:pic>
        <p:nvPicPr>
          <p:cNvPr id="102" name="Picture 101"/>
          <p:cNvPicPr>
            <a:picLocks noChangeAspect="1"/>
          </p:cNvPicPr>
          <p:nvPr/>
        </p:nvPicPr>
        <p:blipFill>
          <a:blip r:embed="rId2"/>
          <a:stretch>
            <a:fillRect/>
          </a:stretch>
        </p:blipFill>
        <p:spPr>
          <a:xfrm>
            <a:off x="5979160" y="3021965"/>
            <a:ext cx="1788627" cy="182880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sp>
        <p:nvSpPr>
          <p:cNvPr id="465" name="Google Shape;465;p26"/>
          <p:cNvSpPr txBox="1"/>
          <p:nvPr>
            <p:ph type="body" idx="1"/>
          </p:nvPr>
        </p:nvSpPr>
        <p:spPr>
          <a:xfrm>
            <a:off x="597535" y="1063625"/>
            <a:ext cx="3943350" cy="3787140"/>
          </a:xfrm>
          <a:prstGeom prst="rect">
            <a:avLst/>
          </a:prstGeom>
        </p:spPr>
        <p:txBody>
          <a:bodyPr spcFirstLastPara="1" wrap="square" lIns="91425" tIns="91425" rIns="91425" bIns="91425" anchor="t" anchorCtr="0">
            <a:noAutofit/>
          </a:bodyPr>
          <a:lstStyle/>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Data preparation</a:t>
            </a:r>
            <a:endParaRPr lang="en-US"/>
          </a:p>
          <a:p>
            <a:pPr marL="457200" lvl="1" indent="-171450" algn="l" rtl="0" eaLnBrk="1" fontAlgn="auto" latinLnBrk="0" hangingPunct="1">
              <a:lnSpc>
                <a:spcPct val="100000"/>
              </a:lnSpc>
              <a:spcBef>
                <a:spcPts val="0"/>
              </a:spcBef>
              <a:buFont typeface="Wingdings" panose="05000000000000000000" charset="0"/>
              <a:buChar char="v"/>
            </a:pPr>
            <a:r>
              <a:rPr lang="en-US" sz="1200">
                <a:sym typeface="+mn-ea"/>
              </a:rPr>
              <a:t>Split data into 70/15/15 Train/Validation/Test sets.</a:t>
            </a:r>
            <a:endParaRPr lang="en-US" sz="1200"/>
          </a:p>
          <a:p>
            <a:pPr marL="457200" lvl="1" indent="-171450" algn="l" rtl="0" eaLnBrk="1" fontAlgn="auto" latinLnBrk="0" hangingPunct="1">
              <a:lnSpc>
                <a:spcPct val="100000"/>
              </a:lnSpc>
              <a:spcBef>
                <a:spcPts val="0"/>
              </a:spcBef>
              <a:buFont typeface="Wingdings" panose="05000000000000000000" charset="0"/>
              <a:buChar char="v"/>
            </a:pPr>
            <a:r>
              <a:rPr lang="en-US" sz="1200">
                <a:sym typeface="+mn-ea"/>
              </a:rPr>
              <a:t>Preprocess data by resizing images from 320X320 to 256X256 and normalizing input values.</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Followed U-net architecture but halved the number of filters. First two convolutional layers have 32 filters instead of 64, subsequent two convolutional layers have 64, etc.</a:t>
            </a:r>
            <a:endParaRPr lang="en-US"/>
          </a:p>
          <a:p>
            <a:pPr marL="457200" lvl="1" indent="-171450" algn="l" rtl="0" eaLnBrk="1" fontAlgn="auto" latinLnBrk="0" hangingPunct="1">
              <a:lnSpc>
                <a:spcPct val="100000"/>
              </a:lnSpc>
              <a:spcBef>
                <a:spcPts val="0"/>
              </a:spcBef>
              <a:spcAft>
                <a:spcPts val="0"/>
              </a:spcAft>
              <a:buFont typeface="Wingdings" panose="05000000000000000000" charset="0"/>
              <a:buChar char="v"/>
            </a:pPr>
            <a:r>
              <a:rPr lang="en-US" sz="1200"/>
              <a:t>Track skip connections in contracting blocks and concatnated to corresponding upsampling blocks.</a:t>
            </a:r>
            <a:endParaRPr lang="en-US" sz="1200"/>
          </a:p>
          <a:p>
            <a:pPr marL="457200" lvl="1" indent="-171450" algn="l" rtl="0" eaLnBrk="1" fontAlgn="auto" latinLnBrk="0" hangingPunct="1">
              <a:lnSpc>
                <a:spcPct val="100000"/>
              </a:lnSpc>
              <a:spcBef>
                <a:spcPts val="0"/>
              </a:spcBef>
              <a:spcAft>
                <a:spcPts val="0"/>
              </a:spcAft>
              <a:buFont typeface="Wingdings" panose="05000000000000000000" charset="0"/>
              <a:buChar char="v"/>
            </a:pPr>
            <a:r>
              <a:rPr lang="en-US" sz="1200"/>
              <a:t>Didn’t add any batch normalization or dropout.</a:t>
            </a: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sz="1200"/>
              <a:t>Used batch size of 32 and trained for 40 epochs.</a:t>
            </a:r>
            <a:endParaRPr lang="en-US" sz="1200"/>
          </a:p>
        </p:txBody>
      </p:sp>
      <p:sp>
        <p:nvSpPr>
          <p:cNvPr id="466" name="Google Shape;466;p26"/>
          <p:cNvSpPr txBox="1"/>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U-net</a:t>
            </a:r>
            <a:endParaRPr lang="en-US" altLang="en-GB"/>
          </a:p>
        </p:txBody>
      </p:sp>
      <p:pic>
        <p:nvPicPr>
          <p:cNvPr id="104" name="Picture 103"/>
          <p:cNvPicPr>
            <a:picLocks noChangeAspect="1"/>
          </p:cNvPicPr>
          <p:nvPr/>
        </p:nvPicPr>
        <p:blipFill>
          <a:blip r:embed="rId1"/>
          <a:stretch>
            <a:fillRect/>
          </a:stretch>
        </p:blipFill>
        <p:spPr>
          <a:xfrm>
            <a:off x="4730750" y="1464310"/>
            <a:ext cx="4117448" cy="274320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sp>
        <p:nvSpPr>
          <p:cNvPr id="465" name="Google Shape;465;p26"/>
          <p:cNvSpPr txBox="1"/>
          <p:nvPr>
            <p:ph type="body" idx="1"/>
          </p:nvPr>
        </p:nvSpPr>
        <p:spPr>
          <a:xfrm>
            <a:off x="597535" y="1063625"/>
            <a:ext cx="3943350" cy="3787140"/>
          </a:xfrm>
          <a:prstGeom prst="rect">
            <a:avLst/>
          </a:prstGeom>
        </p:spPr>
        <p:txBody>
          <a:bodyPr spcFirstLastPara="1" wrap="square" lIns="91425" tIns="91425" rIns="91425" bIns="91425" anchor="t" anchorCtr="0">
            <a:noAutofit/>
          </a:bodyPr>
          <a:lstStyle/>
          <a:p>
            <a:pPr marL="0" lvl="0" indent="0" algn="ctr" rtl="0" eaLnBrk="1" fontAlgn="auto" latinLnBrk="0" hangingPunct="1">
              <a:lnSpc>
                <a:spcPct val="100000"/>
              </a:lnSpc>
              <a:spcBef>
                <a:spcPts val="400"/>
              </a:spcBef>
              <a:spcAft>
                <a:spcPts val="400"/>
              </a:spcAft>
              <a:buFont typeface="Wingdings" panose="05000000000000000000" charset="0"/>
              <a:buNone/>
            </a:pPr>
            <a:r>
              <a:rPr lang="en-US" sz="1200"/>
              <a:t>Training Set</a:t>
            </a:r>
            <a:endParaRPr lang="en-US" sz="1200"/>
          </a:p>
        </p:txBody>
      </p:sp>
      <p:sp>
        <p:nvSpPr>
          <p:cNvPr id="466" name="Google Shape;466;p26"/>
          <p:cNvSpPr txBox="1"/>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U-net Results</a:t>
            </a:r>
            <a:endParaRPr lang="en-US" altLang="en-GB"/>
          </a:p>
        </p:txBody>
      </p:sp>
      <p:pic>
        <p:nvPicPr>
          <p:cNvPr id="105" name="Picture 104"/>
          <p:cNvPicPr>
            <a:picLocks noChangeAspect="1"/>
          </p:cNvPicPr>
          <p:nvPr/>
        </p:nvPicPr>
        <p:blipFill>
          <a:blip r:embed="rId1"/>
          <a:stretch>
            <a:fillRect/>
          </a:stretch>
        </p:blipFill>
        <p:spPr>
          <a:xfrm>
            <a:off x="808672" y="1371918"/>
            <a:ext cx="3521803" cy="1188720"/>
          </a:xfrm>
          <a:prstGeom prst="rect">
            <a:avLst/>
          </a:prstGeom>
          <a:noFill/>
          <a:ln w="9525">
            <a:noFill/>
          </a:ln>
        </p:spPr>
      </p:pic>
      <p:sp>
        <p:nvSpPr>
          <p:cNvPr id="3" name="Google Shape;465;p26"/>
          <p:cNvSpPr txBox="1"/>
          <p:nvPr/>
        </p:nvSpPr>
        <p:spPr>
          <a:xfrm>
            <a:off x="4540885" y="1063625"/>
            <a:ext cx="3943350" cy="37871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lvl="0" indent="0" algn="ctr" rtl="0" eaLnBrk="1" fontAlgn="auto" latinLnBrk="0" hangingPunct="1">
              <a:lnSpc>
                <a:spcPct val="100000"/>
              </a:lnSpc>
              <a:spcBef>
                <a:spcPts val="400"/>
              </a:spcBef>
              <a:spcAft>
                <a:spcPts val="400"/>
              </a:spcAft>
              <a:buFont typeface="Wingdings" panose="05000000000000000000" charset="0"/>
              <a:buNone/>
            </a:pPr>
            <a:r>
              <a:rPr lang="en-US" sz="1200"/>
              <a:t>Validation Set</a:t>
            </a:r>
            <a:endParaRPr lang="en-US" sz="1200"/>
          </a:p>
        </p:txBody>
      </p:sp>
      <p:pic>
        <p:nvPicPr>
          <p:cNvPr id="106" name="Picture 105"/>
          <p:cNvPicPr>
            <a:picLocks noChangeAspect="1"/>
          </p:cNvPicPr>
          <p:nvPr/>
        </p:nvPicPr>
        <p:blipFill>
          <a:blip r:embed="rId2"/>
          <a:stretch>
            <a:fillRect/>
          </a:stretch>
        </p:blipFill>
        <p:spPr>
          <a:xfrm>
            <a:off x="809307" y="2560638"/>
            <a:ext cx="3521803" cy="1188720"/>
          </a:xfrm>
          <a:prstGeom prst="rect">
            <a:avLst/>
          </a:prstGeom>
          <a:noFill/>
          <a:ln w="9525">
            <a:noFill/>
          </a:ln>
        </p:spPr>
      </p:pic>
      <p:pic>
        <p:nvPicPr>
          <p:cNvPr id="107" name="Picture 106"/>
          <p:cNvPicPr>
            <a:picLocks noChangeAspect="1"/>
          </p:cNvPicPr>
          <p:nvPr/>
        </p:nvPicPr>
        <p:blipFill>
          <a:blip r:embed="rId3"/>
          <a:stretch>
            <a:fillRect/>
          </a:stretch>
        </p:blipFill>
        <p:spPr>
          <a:xfrm>
            <a:off x="808672" y="3749358"/>
            <a:ext cx="3521802" cy="1188720"/>
          </a:xfrm>
          <a:prstGeom prst="rect">
            <a:avLst/>
          </a:prstGeom>
          <a:noFill/>
          <a:ln w="9525">
            <a:noFill/>
          </a:ln>
        </p:spPr>
      </p:pic>
      <p:pic>
        <p:nvPicPr>
          <p:cNvPr id="108" name="Picture 107"/>
          <p:cNvPicPr>
            <a:picLocks noChangeAspect="1"/>
          </p:cNvPicPr>
          <p:nvPr/>
        </p:nvPicPr>
        <p:blipFill>
          <a:blip r:embed="rId4"/>
          <a:stretch>
            <a:fillRect/>
          </a:stretch>
        </p:blipFill>
        <p:spPr>
          <a:xfrm>
            <a:off x="4752657" y="1371918"/>
            <a:ext cx="3521802" cy="1188720"/>
          </a:xfrm>
          <a:prstGeom prst="rect">
            <a:avLst/>
          </a:prstGeom>
          <a:noFill/>
          <a:ln w="9525">
            <a:noFill/>
          </a:ln>
        </p:spPr>
      </p:pic>
      <p:pic>
        <p:nvPicPr>
          <p:cNvPr id="109" name="Picture 108"/>
          <p:cNvPicPr>
            <a:picLocks noChangeAspect="1"/>
          </p:cNvPicPr>
          <p:nvPr/>
        </p:nvPicPr>
        <p:blipFill>
          <a:blip r:embed="rId5"/>
          <a:stretch>
            <a:fillRect/>
          </a:stretch>
        </p:blipFill>
        <p:spPr>
          <a:xfrm>
            <a:off x="4752022" y="2560638"/>
            <a:ext cx="3521802" cy="1188720"/>
          </a:xfrm>
          <a:prstGeom prst="rect">
            <a:avLst/>
          </a:prstGeom>
          <a:noFill/>
          <a:ln w="9525">
            <a:noFill/>
          </a:ln>
        </p:spPr>
      </p:pic>
      <p:pic>
        <p:nvPicPr>
          <p:cNvPr id="111" name="Picture 110"/>
          <p:cNvPicPr>
            <a:picLocks noChangeAspect="1"/>
          </p:cNvPicPr>
          <p:nvPr/>
        </p:nvPicPr>
        <p:blipFill>
          <a:blip r:embed="rId6"/>
          <a:stretch>
            <a:fillRect/>
          </a:stretch>
        </p:blipFill>
        <p:spPr>
          <a:xfrm>
            <a:off x="4752022" y="3749358"/>
            <a:ext cx="3521802" cy="118872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sp>
        <p:nvSpPr>
          <p:cNvPr id="465" name="Google Shape;465;p26"/>
          <p:cNvSpPr txBox="1"/>
          <p:nvPr>
            <p:ph type="body" idx="1"/>
          </p:nvPr>
        </p:nvSpPr>
        <p:spPr>
          <a:xfrm>
            <a:off x="597535" y="1063625"/>
            <a:ext cx="3943350" cy="3787140"/>
          </a:xfrm>
          <a:prstGeom prst="rect">
            <a:avLst/>
          </a:prstGeom>
        </p:spPr>
        <p:txBody>
          <a:bodyPr spcFirstLastPara="1" wrap="square" lIns="91425" tIns="91425" rIns="91425" bIns="91425" anchor="t" anchorCtr="0">
            <a:noAutofit/>
          </a:bodyPr>
          <a:lstStyle/>
          <a:p>
            <a:pPr marL="0" lvl="0" indent="0" algn="ctr" rtl="0" eaLnBrk="1" fontAlgn="auto" latinLnBrk="0" hangingPunct="1">
              <a:lnSpc>
                <a:spcPct val="100000"/>
              </a:lnSpc>
              <a:spcBef>
                <a:spcPts val="400"/>
              </a:spcBef>
              <a:spcAft>
                <a:spcPts val="400"/>
              </a:spcAft>
              <a:buFont typeface="Wingdings" panose="05000000000000000000" charset="0"/>
              <a:buNone/>
            </a:pPr>
            <a:r>
              <a:rPr lang="en-US" sz="1200"/>
              <a:t>Validation Set Confusion Matrix</a:t>
            </a:r>
            <a:endParaRPr lang="en-US" sz="1200"/>
          </a:p>
        </p:txBody>
      </p:sp>
      <p:sp>
        <p:nvSpPr>
          <p:cNvPr id="466" name="Google Shape;466;p26"/>
          <p:cNvSpPr txBox="1"/>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U-net Results - Cont.</a:t>
            </a:r>
            <a:endParaRPr lang="en-US" altLang="en-GB"/>
          </a:p>
        </p:txBody>
      </p:sp>
      <p:sp>
        <p:nvSpPr>
          <p:cNvPr id="3" name="Google Shape;465;p26"/>
          <p:cNvSpPr txBox="1"/>
          <p:nvPr/>
        </p:nvSpPr>
        <p:spPr>
          <a:xfrm>
            <a:off x="4540885" y="1063625"/>
            <a:ext cx="3943350" cy="37871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lvl="0" indent="0" algn="ctr" rtl="0" eaLnBrk="1" fontAlgn="auto" latinLnBrk="0" hangingPunct="1">
              <a:lnSpc>
                <a:spcPct val="100000"/>
              </a:lnSpc>
              <a:spcBef>
                <a:spcPts val="400"/>
              </a:spcBef>
              <a:spcAft>
                <a:spcPts val="400"/>
              </a:spcAft>
              <a:buFont typeface="Wingdings" panose="05000000000000000000" charset="0"/>
              <a:buNone/>
            </a:pPr>
            <a:r>
              <a:rPr lang="en-US" sz="1200"/>
              <a:t>Examples of Incorrect Predicted Defect Type</a:t>
            </a:r>
            <a:endParaRPr lang="en-US" sz="1200"/>
          </a:p>
        </p:txBody>
      </p:sp>
      <p:pic>
        <p:nvPicPr>
          <p:cNvPr id="113" name="Picture 112"/>
          <p:cNvPicPr>
            <a:picLocks noChangeAspect="1"/>
          </p:cNvPicPr>
          <p:nvPr/>
        </p:nvPicPr>
        <p:blipFill>
          <a:blip r:embed="rId1"/>
          <a:stretch>
            <a:fillRect/>
          </a:stretch>
        </p:blipFill>
        <p:spPr>
          <a:xfrm>
            <a:off x="4815205" y="1371600"/>
            <a:ext cx="3394802" cy="1188720"/>
          </a:xfrm>
          <a:prstGeom prst="rect">
            <a:avLst/>
          </a:prstGeom>
          <a:noFill/>
          <a:ln w="9525">
            <a:noFill/>
          </a:ln>
        </p:spPr>
      </p:pic>
      <p:pic>
        <p:nvPicPr>
          <p:cNvPr id="114" name="Picture 113"/>
          <p:cNvPicPr>
            <a:picLocks noChangeAspect="1"/>
          </p:cNvPicPr>
          <p:nvPr/>
        </p:nvPicPr>
        <p:blipFill>
          <a:blip r:embed="rId2"/>
          <a:stretch>
            <a:fillRect/>
          </a:stretch>
        </p:blipFill>
        <p:spPr>
          <a:xfrm>
            <a:off x="4815205" y="2560320"/>
            <a:ext cx="3394802" cy="1188720"/>
          </a:xfrm>
          <a:prstGeom prst="rect">
            <a:avLst/>
          </a:prstGeom>
          <a:noFill/>
          <a:ln w="9525">
            <a:noFill/>
          </a:ln>
        </p:spPr>
      </p:pic>
      <p:pic>
        <p:nvPicPr>
          <p:cNvPr id="115" name="Picture 114"/>
          <p:cNvPicPr>
            <a:picLocks noChangeAspect="1"/>
          </p:cNvPicPr>
          <p:nvPr/>
        </p:nvPicPr>
        <p:blipFill>
          <a:blip r:embed="rId3"/>
          <a:stretch>
            <a:fillRect/>
          </a:stretch>
        </p:blipFill>
        <p:spPr>
          <a:xfrm>
            <a:off x="4815205" y="3749040"/>
            <a:ext cx="3394802" cy="1188720"/>
          </a:xfrm>
          <a:prstGeom prst="rect">
            <a:avLst/>
          </a:prstGeom>
          <a:noFill/>
          <a:ln w="9525">
            <a:noFill/>
          </a:ln>
        </p:spPr>
      </p:pic>
      <p:pic>
        <p:nvPicPr>
          <p:cNvPr id="121" name="Picture 120"/>
          <p:cNvPicPr>
            <a:picLocks noChangeAspect="1"/>
          </p:cNvPicPr>
          <p:nvPr/>
        </p:nvPicPr>
        <p:blipFill>
          <a:blip r:embed="rId4"/>
          <a:stretch>
            <a:fillRect/>
          </a:stretch>
        </p:blipFill>
        <p:spPr>
          <a:xfrm>
            <a:off x="721677" y="1554797"/>
            <a:ext cx="3695338" cy="320040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sp>
        <p:nvSpPr>
          <p:cNvPr id="466" name="Google Shape;466;p26"/>
          <p:cNvSpPr txBox="1"/>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Discussion on Labeling</a:t>
            </a:r>
            <a:endParaRPr lang="en-US" altLang="en-GB"/>
          </a:p>
        </p:txBody>
      </p:sp>
      <p:pic>
        <p:nvPicPr>
          <p:cNvPr id="116" name="Picture 115"/>
          <p:cNvPicPr>
            <a:picLocks noChangeAspect="1"/>
          </p:cNvPicPr>
          <p:nvPr/>
        </p:nvPicPr>
        <p:blipFill>
          <a:blip r:embed="rId1"/>
          <a:stretch>
            <a:fillRect/>
          </a:stretch>
        </p:blipFill>
        <p:spPr>
          <a:xfrm>
            <a:off x="5103495" y="1111250"/>
            <a:ext cx="3394802" cy="1188720"/>
          </a:xfrm>
          <a:prstGeom prst="rect">
            <a:avLst/>
          </a:prstGeom>
          <a:noFill/>
          <a:ln w="9525">
            <a:noFill/>
          </a:ln>
        </p:spPr>
      </p:pic>
      <p:sp>
        <p:nvSpPr>
          <p:cNvPr id="4" name="Google Shape;465;p26"/>
          <p:cNvSpPr txBox="1"/>
          <p:nvPr>
            <p:ph type="body" idx="1"/>
          </p:nvPr>
        </p:nvSpPr>
        <p:spPr>
          <a:xfrm>
            <a:off x="597535" y="1063625"/>
            <a:ext cx="3943350" cy="3787140"/>
          </a:xfrm>
          <a:prstGeom prst="rect">
            <a:avLst/>
          </a:prstGeom>
        </p:spPr>
        <p:txBody>
          <a:bodyPr spcFirstLastPara="1" wrap="square" lIns="91425" tIns="91425" rIns="91425" bIns="91425" anchor="t" anchorCtr="0">
            <a:noAutofit/>
          </a:bodyPr>
          <a:lstStyle/>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Labeling is quite arbitrary as the criteria for defects are not very clear. It is sometimes difficult to judge whether a defect is present and also to discern whether or not the defect is a scratch or a stain.</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sym typeface="+mn-ea"/>
              </a:rPr>
              <a:t>This suggests the Bayes error and the human-level error for the task can be quite high.</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sz="1200"/>
              <a:t>There are many instances of defect not labeled as well as mislabeled.</a:t>
            </a: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sz="1200"/>
              <a:t>This will also impact the ability for the algorithm to learn and attain high performance.</a:t>
            </a:r>
            <a:endParaRPr lang="en-US" sz="1200"/>
          </a:p>
        </p:txBody>
      </p:sp>
      <p:pic>
        <p:nvPicPr>
          <p:cNvPr id="5" name="Picture 4" descr="0298"/>
          <p:cNvPicPr>
            <a:picLocks noChangeAspect="1"/>
          </p:cNvPicPr>
          <p:nvPr/>
        </p:nvPicPr>
        <p:blipFill>
          <a:blip r:embed="rId2"/>
          <a:stretch>
            <a:fillRect/>
          </a:stretch>
        </p:blipFill>
        <p:spPr>
          <a:xfrm>
            <a:off x="6807200" y="2511425"/>
            <a:ext cx="1005840" cy="1005840"/>
          </a:xfrm>
          <a:prstGeom prst="rect">
            <a:avLst/>
          </a:prstGeom>
          <a:ln>
            <a:solidFill>
              <a:schemeClr val="bg1"/>
            </a:solidFill>
          </a:ln>
        </p:spPr>
      </p:pic>
      <p:pic>
        <p:nvPicPr>
          <p:cNvPr id="6" name="Picture 5" descr="0296"/>
          <p:cNvPicPr>
            <a:picLocks noChangeAspect="1"/>
          </p:cNvPicPr>
          <p:nvPr/>
        </p:nvPicPr>
        <p:blipFill>
          <a:blip r:embed="rId3"/>
          <a:stretch>
            <a:fillRect/>
          </a:stretch>
        </p:blipFill>
        <p:spPr>
          <a:xfrm>
            <a:off x="4795520" y="2511425"/>
            <a:ext cx="1005840" cy="1005840"/>
          </a:xfrm>
          <a:prstGeom prst="rect">
            <a:avLst/>
          </a:prstGeom>
          <a:ln>
            <a:solidFill>
              <a:schemeClr val="bg1"/>
            </a:solidFill>
          </a:ln>
        </p:spPr>
      </p:pic>
      <p:pic>
        <p:nvPicPr>
          <p:cNvPr id="7" name="Picture 6" descr="0297"/>
          <p:cNvPicPr>
            <a:picLocks noChangeAspect="1"/>
          </p:cNvPicPr>
          <p:nvPr/>
        </p:nvPicPr>
        <p:blipFill>
          <a:blip r:embed="rId4"/>
          <a:stretch>
            <a:fillRect/>
          </a:stretch>
        </p:blipFill>
        <p:spPr>
          <a:xfrm>
            <a:off x="5801360" y="2511425"/>
            <a:ext cx="1005840" cy="1005840"/>
          </a:xfrm>
          <a:prstGeom prst="rect">
            <a:avLst/>
          </a:prstGeom>
          <a:ln>
            <a:solidFill>
              <a:schemeClr val="bg1"/>
            </a:solidFill>
          </a:ln>
        </p:spPr>
      </p:pic>
      <p:pic>
        <p:nvPicPr>
          <p:cNvPr id="117" name="Picture 116"/>
          <p:cNvPicPr>
            <a:picLocks noChangeAspect="1"/>
          </p:cNvPicPr>
          <p:nvPr/>
        </p:nvPicPr>
        <p:blipFill>
          <a:blip r:embed="rId5"/>
          <a:srcRect l="56401" r="1003"/>
          <a:stretch>
            <a:fillRect/>
          </a:stretch>
        </p:blipFill>
        <p:spPr>
          <a:xfrm>
            <a:off x="4795520" y="3580765"/>
            <a:ext cx="1005840" cy="1181907"/>
          </a:xfrm>
          <a:prstGeom prst="rect">
            <a:avLst/>
          </a:prstGeom>
          <a:noFill/>
          <a:ln w="9525">
            <a:solidFill>
              <a:schemeClr val="bg1"/>
            </a:solidFill>
          </a:ln>
        </p:spPr>
      </p:pic>
      <p:pic>
        <p:nvPicPr>
          <p:cNvPr id="118" name="Picture 117"/>
          <p:cNvPicPr>
            <a:picLocks noChangeAspect="1"/>
          </p:cNvPicPr>
          <p:nvPr/>
        </p:nvPicPr>
        <p:blipFill>
          <a:blip r:embed="rId6"/>
          <a:srcRect l="56410" r="1003"/>
          <a:stretch>
            <a:fillRect/>
          </a:stretch>
        </p:blipFill>
        <p:spPr>
          <a:xfrm>
            <a:off x="5801360" y="3580765"/>
            <a:ext cx="1005840" cy="1182296"/>
          </a:xfrm>
          <a:prstGeom prst="rect">
            <a:avLst/>
          </a:prstGeom>
          <a:noFill/>
          <a:ln w="9525">
            <a:solidFill>
              <a:schemeClr val="bg1"/>
            </a:solidFill>
          </a:ln>
        </p:spPr>
      </p:pic>
      <p:pic>
        <p:nvPicPr>
          <p:cNvPr id="119" name="Picture 118"/>
          <p:cNvPicPr>
            <a:picLocks noChangeAspect="1"/>
          </p:cNvPicPr>
          <p:nvPr/>
        </p:nvPicPr>
        <p:blipFill>
          <a:blip r:embed="rId7"/>
          <a:srcRect l="56318" r="1086"/>
          <a:stretch>
            <a:fillRect/>
          </a:stretch>
        </p:blipFill>
        <p:spPr>
          <a:xfrm>
            <a:off x="6807200" y="3582035"/>
            <a:ext cx="1005840" cy="1182064"/>
          </a:xfrm>
          <a:prstGeom prst="rect">
            <a:avLst/>
          </a:prstGeom>
          <a:noFill/>
          <a:ln w="9525">
            <a:solidFill>
              <a:schemeClr val="bg1"/>
            </a:solidFill>
          </a:ln>
        </p:spPr>
      </p:pic>
      <p:pic>
        <p:nvPicPr>
          <p:cNvPr id="10" name="Picture 9" descr="0299"/>
          <p:cNvPicPr>
            <a:picLocks noChangeAspect="1"/>
          </p:cNvPicPr>
          <p:nvPr/>
        </p:nvPicPr>
        <p:blipFill>
          <a:blip r:embed="rId8"/>
          <a:stretch>
            <a:fillRect/>
          </a:stretch>
        </p:blipFill>
        <p:spPr>
          <a:xfrm>
            <a:off x="7813040" y="2511425"/>
            <a:ext cx="1005840" cy="1005840"/>
          </a:xfrm>
          <a:prstGeom prst="rect">
            <a:avLst/>
          </a:prstGeom>
          <a:ln>
            <a:solidFill>
              <a:schemeClr val="bg1"/>
            </a:solidFill>
          </a:ln>
        </p:spPr>
      </p:pic>
      <p:pic>
        <p:nvPicPr>
          <p:cNvPr id="120" name="Picture 119"/>
          <p:cNvPicPr>
            <a:picLocks noChangeAspect="1"/>
          </p:cNvPicPr>
          <p:nvPr/>
        </p:nvPicPr>
        <p:blipFill>
          <a:blip r:embed="rId9"/>
          <a:srcRect l="56410" r="1003"/>
          <a:stretch>
            <a:fillRect/>
          </a:stretch>
        </p:blipFill>
        <p:spPr>
          <a:xfrm>
            <a:off x="7813040" y="3580130"/>
            <a:ext cx="1005840" cy="1182296"/>
          </a:xfrm>
          <a:prstGeom prst="rect">
            <a:avLst/>
          </a:prstGeom>
          <a:noFill/>
          <a:ln w="9525">
            <a:solidFill>
              <a:schemeClr val="bg1"/>
            </a:solidFill>
          </a:ln>
        </p:spPr>
      </p:pic>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4863</Words>
  <Application>WPS Presentation</Application>
  <PresentationFormat/>
  <Paragraphs>153</Paragraphs>
  <Slides>15</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15</vt:i4>
      </vt:variant>
    </vt:vector>
  </HeadingPairs>
  <TitlesOfParts>
    <vt:vector size="38" baseType="lpstr">
      <vt:lpstr>Arial</vt:lpstr>
      <vt:lpstr>SimSun</vt:lpstr>
      <vt:lpstr>Wingdings</vt:lpstr>
      <vt:lpstr>Arial</vt:lpstr>
      <vt:lpstr>Share Tech</vt:lpstr>
      <vt:lpstr>Maven Pro</vt:lpstr>
      <vt:lpstr>Fira Sans Extra Condensed Medium</vt:lpstr>
      <vt:lpstr>SWAstro</vt:lpstr>
      <vt:lpstr>Fira Sans Condensed Medium</vt:lpstr>
      <vt:lpstr>Advent Pro SemiBold</vt:lpstr>
      <vt:lpstr>Livvic Light</vt:lpstr>
      <vt:lpstr>Nunito Light</vt:lpstr>
      <vt:lpstr>Proxima Nova Semibold</vt:lpstr>
      <vt:lpstr>Proxima Nova</vt:lpstr>
      <vt:lpstr>Maven Pro SemiBold</vt:lpstr>
      <vt:lpstr>Microsoft YaHei</vt:lpstr>
      <vt:lpstr>Arial Unicode MS</vt:lpstr>
      <vt:lpstr>Advent Pro Medium</vt:lpstr>
      <vt:lpstr>Calibri</vt:lpstr>
      <vt:lpstr>Amatic SC</vt:lpstr>
      <vt:lpstr>Roboto Medium</vt:lpstr>
      <vt:lpstr>Wingdings</vt:lpstr>
      <vt:lpstr>Data Science Consulting by Slidesgo</vt:lpstr>
      <vt:lpstr>DATA SCIENCE CONSULTING</vt:lpstr>
      <vt:lpstr>Contents</vt:lpstr>
      <vt:lpstr>DAY 04</vt:lpstr>
      <vt:lpstr>CONTENTS OF THIS TEMPLATE</vt:lpstr>
      <vt:lpstr>Dataset Description</vt:lpstr>
      <vt:lpstr>U-net</vt:lpstr>
      <vt:lpstr>Dataset Description</vt:lpstr>
      <vt:lpstr>U-net Results</vt:lpstr>
      <vt:lpstr>U-net Results - Cont.</vt:lpstr>
      <vt:lpstr>U-net</vt:lpstr>
      <vt:lpstr>Resnet50 and Vgg16 Backbone</vt:lpstr>
      <vt:lpstr>U-net Results - Cont.</vt:lpstr>
      <vt:lpstr>U-net</vt:lpstr>
      <vt:lpstr>Dataset Description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Surface Defect Detection of Heat Sinks with Image Segmentation</dc:title>
  <dc:creator/>
  <cp:lastModifiedBy>Cheng</cp:lastModifiedBy>
  <cp:revision>7</cp:revision>
  <dcterms:created xsi:type="dcterms:W3CDTF">2022-09-18T19:40:01Z</dcterms:created>
  <dcterms:modified xsi:type="dcterms:W3CDTF">2022-09-19T06:41:51Z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22C19C2C34574E7CA58166F5061BDD25</vt:lpwstr>
  </property>
  <property fmtid="{D5CDD505-2E9C-101B-9397-08002B2CF9AE}" pid="3" name="KSOProductBuildVer">
    <vt:lpwstr>1033-11.2.0.11306</vt:lpwstr>
  </property>
</Properties>
</file>